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31" r:id="rId10"/>
    <p:sldId id="325" r:id="rId11"/>
    <p:sldId id="335" r:id="rId12"/>
    <p:sldId id="336" r:id="rId13"/>
    <p:sldId id="30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4B184-2B5F-41F1-BCA2-90BB860B53AF}" v="78" dt="2023-10-25T08:49:53.4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3545" autoAdjust="0"/>
  </p:normalViewPr>
  <p:slideViewPr>
    <p:cSldViewPr snapToGrid="0">
      <p:cViewPr varScale="1">
        <p:scale>
          <a:sx n="95" d="100"/>
          <a:sy n="95" d="100"/>
        </p:scale>
        <p:origin x="96" y="138"/>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2023.10.27(</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10</a:t>
            </a:r>
            <a:r>
              <a:rPr lang="ja-JP" altLang="en-US" u="sng" dirty="0">
                <a:latin typeface="+mn-ea"/>
              </a:rPr>
              <a:t>月</a:t>
            </a:r>
            <a:r>
              <a:rPr lang="en-US" altLang="ja-JP" u="sng" dirty="0">
                <a:latin typeface="+mn-ea"/>
              </a:rPr>
              <a:t>27</a:t>
            </a:r>
            <a:r>
              <a:rPr lang="ja-JP" altLang="en-US" u="sng" dirty="0">
                <a:latin typeface="+mn-ea"/>
              </a:rPr>
              <a:t>日</a:t>
            </a:r>
            <a:r>
              <a:rPr lang="en-US" altLang="ja-JP" u="sng" dirty="0">
                <a:latin typeface="+mn-ea"/>
              </a:rPr>
              <a:t>(</a:t>
            </a:r>
            <a:r>
              <a:rPr lang="ja-JP" altLang="en-US" u="sng" dirty="0">
                <a:latin typeface="+mn-ea"/>
              </a:rPr>
              <a:t>金</a:t>
            </a:r>
            <a:r>
              <a:rPr lang="en-US" altLang="ja-JP" u="sng">
                <a:latin typeface="+mn-ea"/>
              </a:rPr>
              <a:t>)</a:t>
            </a:r>
            <a:r>
              <a:rPr lang="ja-JP" altLang="en-US" u="sng" dirty="0">
                <a:latin typeface="+mn-ea"/>
              </a:rPr>
              <a:t>　</a:t>
            </a:r>
            <a:r>
              <a:rPr lang="en-US" altLang="ja-JP" u="sng" dirty="0">
                <a:latin typeface="+mn-ea"/>
              </a:rPr>
              <a:t>18:00</a:t>
            </a:r>
            <a:r>
              <a:rPr lang="ja-JP" altLang="en-US" u="sng" dirty="0">
                <a:latin typeface="+mn-ea"/>
              </a:rPr>
              <a:t>～</a:t>
            </a:r>
            <a:r>
              <a:rPr lang="en-US" altLang="ja-JP" u="sng" dirty="0">
                <a:latin typeface="+mn-ea"/>
              </a:rPr>
              <a:t>20:00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8" name="表 5">
            <a:extLst>
              <a:ext uri="{FF2B5EF4-FFF2-40B4-BE49-F238E27FC236}">
                <a16:creationId xmlns:a16="http://schemas.microsoft.com/office/drawing/2014/main" id="{99FA9CBE-D388-811D-E0C2-694E6E6CE91B}"/>
              </a:ext>
            </a:extLst>
          </p:cNvPr>
          <p:cNvGraphicFramePr>
            <a:graphicFrameLocks noGrp="1"/>
          </p:cNvGraphicFramePr>
          <p:nvPr>
            <p:extLst>
              <p:ext uri="{D42A27DB-BD31-4B8C-83A1-F6EECF244321}">
                <p14:modId xmlns:p14="http://schemas.microsoft.com/office/powerpoint/2010/main" val="3787589045"/>
              </p:ext>
            </p:extLst>
          </p:nvPr>
        </p:nvGraphicFramePr>
        <p:xfrm>
          <a:off x="497712" y="2595874"/>
          <a:ext cx="11558454" cy="4011660"/>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9690">
                  <a:extLst>
                    <a:ext uri="{9D8B030D-6E8A-4147-A177-3AD203B41FA5}">
                      <a16:colId xmlns:a16="http://schemas.microsoft.com/office/drawing/2014/main" val="134053511"/>
                    </a:ext>
                  </a:extLst>
                </a:gridCol>
                <a:gridCol w="9047243">
                  <a:extLst>
                    <a:ext uri="{9D8B030D-6E8A-4147-A177-3AD203B41FA5}">
                      <a16:colId xmlns:a16="http://schemas.microsoft.com/office/drawing/2014/main" val="3343669445"/>
                    </a:ext>
                  </a:extLst>
                </a:gridCol>
              </a:tblGrid>
              <a:tr h="46206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549591">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離合機能追加</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機能追加</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概要：離合機能の追加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詳細：仮説道路と仮設道路、仮設道路と平場が簡易的に摺り付くようになりました。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176605211"/>
                  </a:ext>
                </a:extLst>
              </a:tr>
            </a:tbl>
          </a:graphicData>
        </a:graphic>
      </p:graphicFrame>
      <p:pic>
        <p:nvPicPr>
          <p:cNvPr id="5" name="図 4">
            <a:extLst>
              <a:ext uri="{FF2B5EF4-FFF2-40B4-BE49-F238E27FC236}">
                <a16:creationId xmlns:a16="http://schemas.microsoft.com/office/drawing/2014/main" id="{F4681FF7-250C-91CB-5F6B-B0D480BB087B}"/>
              </a:ext>
            </a:extLst>
          </p:cNvPr>
          <p:cNvPicPr>
            <a:picLocks noChangeAspect="1"/>
          </p:cNvPicPr>
          <p:nvPr/>
        </p:nvPicPr>
        <p:blipFill rotWithShape="1">
          <a:blip r:embed="rId2"/>
          <a:srcRect l="34574" t="16752" r="23670" b="37446"/>
          <a:stretch/>
        </p:blipFill>
        <p:spPr>
          <a:xfrm>
            <a:off x="3206933" y="4188229"/>
            <a:ext cx="2664022" cy="1750215"/>
          </a:xfrm>
          <a:prstGeom prst="rect">
            <a:avLst/>
          </a:prstGeom>
        </p:spPr>
      </p:pic>
      <p:sp>
        <p:nvSpPr>
          <p:cNvPr id="7" name="テキスト ボックス 6">
            <a:extLst>
              <a:ext uri="{FF2B5EF4-FFF2-40B4-BE49-F238E27FC236}">
                <a16:creationId xmlns:a16="http://schemas.microsoft.com/office/drawing/2014/main" id="{DB462E19-2AD4-6A23-1FAF-F7BF8087DC23}"/>
              </a:ext>
            </a:extLst>
          </p:cNvPr>
          <p:cNvSpPr txBox="1"/>
          <p:nvPr/>
        </p:nvSpPr>
        <p:spPr>
          <a:xfrm>
            <a:off x="3146620" y="6084315"/>
            <a:ext cx="5211683"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rgbClr val="222222"/>
                </a:solidFill>
                <a:latin typeface="Open Sans" panose="020B0606030504020204" pitchFamily="34" charset="0"/>
                <a:ea typeface="+mn-ea"/>
              </a:rPr>
              <a:t>※</a:t>
            </a:r>
            <a:r>
              <a:rPr kumimoji="1" lang="ja-JP" altLang="en-US" sz="1400" dirty="0">
                <a:solidFill>
                  <a:srgbClr val="222222"/>
                </a:solidFill>
                <a:latin typeface="Open Sans" panose="020B0606030504020204" pitchFamily="34" charset="0"/>
                <a:ea typeface="+mn-ea"/>
              </a:rPr>
              <a:t>縦断</a:t>
            </a:r>
            <a:r>
              <a:rPr kumimoji="1" lang="en-US" altLang="ja-JP" sz="1400" dirty="0">
                <a:solidFill>
                  <a:srgbClr val="222222"/>
                </a:solidFill>
                <a:latin typeface="Open Sans" panose="020B0606030504020204" pitchFamily="34" charset="0"/>
                <a:ea typeface="+mn-ea"/>
              </a:rPr>
              <a:t>/</a:t>
            </a:r>
            <a:r>
              <a:rPr kumimoji="1" lang="ja-JP" altLang="en-US" sz="1400" dirty="0">
                <a:solidFill>
                  <a:srgbClr val="222222"/>
                </a:solidFill>
                <a:latin typeface="Open Sans" panose="020B0606030504020204" pitchFamily="34" charset="0"/>
                <a:ea typeface="+mn-ea"/>
              </a:rPr>
              <a:t>断面ビューは編集対象しか表示されません</a:t>
            </a:r>
            <a:endParaRPr kumimoji="1" lang="en-US" altLang="ja-JP" sz="1400" dirty="0">
              <a:solidFill>
                <a:srgbClr val="222222"/>
              </a:solidFill>
              <a:latin typeface="Open Sans" panose="020B0606030504020204" pitchFamily="34" charset="0"/>
              <a:ea typeface="+mn-ea"/>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solidFill>
                  <a:srgbClr val="222222"/>
                </a:solidFill>
                <a:latin typeface="Open Sans" panose="020B0606030504020204" pitchFamily="34" charset="0"/>
              </a:rPr>
              <a:t>※</a:t>
            </a:r>
            <a:r>
              <a:rPr kumimoji="1" lang="ja-JP" altLang="en-US" sz="1400" dirty="0">
                <a:solidFill>
                  <a:srgbClr val="222222"/>
                </a:solidFill>
                <a:latin typeface="Open Sans" panose="020B0606030504020204" pitchFamily="34" charset="0"/>
              </a:rPr>
              <a:t>摺り付き対象から基準点を離すと、摺り付きが解除されます</a:t>
            </a:r>
            <a:endParaRPr kumimoji="1" lang="en-US" altLang="ja-JP" sz="1400" dirty="0">
              <a:solidFill>
                <a:srgbClr val="222222"/>
              </a:solidFill>
              <a:latin typeface="Open Sans" panose="020B0606030504020204" pitchFamily="34" charset="0"/>
              <a:ea typeface="+mn-ea"/>
            </a:endParaRPr>
          </a:p>
        </p:txBody>
      </p:sp>
      <p:sp>
        <p:nvSpPr>
          <p:cNvPr id="8" name="テキスト ボックス 7">
            <a:extLst>
              <a:ext uri="{FF2B5EF4-FFF2-40B4-BE49-F238E27FC236}">
                <a16:creationId xmlns:a16="http://schemas.microsoft.com/office/drawing/2014/main" id="{060EFA88-1D8D-D8A8-2766-30DFABE47B40}"/>
              </a:ext>
            </a:extLst>
          </p:cNvPr>
          <p:cNvSpPr txBox="1"/>
          <p:nvPr/>
        </p:nvSpPr>
        <p:spPr>
          <a:xfrm>
            <a:off x="3094527" y="3664929"/>
            <a:ext cx="2763898"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222222"/>
                </a:solidFill>
                <a:latin typeface="Open Sans" panose="020B0606030504020204" pitchFamily="34" charset="0"/>
                <a:ea typeface="+mn-ea"/>
              </a:rPr>
              <a:t>①作図済みの道路の中心線に、</a:t>
            </a:r>
            <a:endParaRPr kumimoji="1" lang="en-US" altLang="ja-JP" sz="1400" dirty="0">
              <a:solidFill>
                <a:srgbClr val="222222"/>
              </a:solidFill>
              <a:latin typeface="Open Sans" panose="020B0606030504020204" pitchFamily="34" charset="0"/>
              <a:ea typeface="+mn-ea"/>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222222"/>
                </a:solidFill>
                <a:latin typeface="Open Sans" panose="020B0606030504020204" pitchFamily="34" charset="0"/>
                <a:ea typeface="+mn-ea"/>
              </a:rPr>
              <a:t>新規道路の始点</a:t>
            </a:r>
            <a:r>
              <a:rPr kumimoji="1" lang="en-US" altLang="ja-JP" sz="1400" dirty="0">
                <a:solidFill>
                  <a:srgbClr val="222222"/>
                </a:solidFill>
                <a:latin typeface="Open Sans" panose="020B0606030504020204" pitchFamily="34" charset="0"/>
                <a:ea typeface="+mn-ea"/>
              </a:rPr>
              <a:t>/</a:t>
            </a:r>
            <a:r>
              <a:rPr kumimoji="1" lang="ja-JP" altLang="en-US" sz="1400" dirty="0">
                <a:solidFill>
                  <a:srgbClr val="222222"/>
                </a:solidFill>
                <a:latin typeface="Open Sans" panose="020B0606030504020204" pitchFamily="34" charset="0"/>
                <a:ea typeface="+mn-ea"/>
              </a:rPr>
              <a:t>終点が摺り付く</a:t>
            </a:r>
            <a:endParaRPr kumimoji="1" lang="en-US" altLang="ja-JP" sz="1400" dirty="0">
              <a:solidFill>
                <a:srgbClr val="222222"/>
              </a:solidFill>
              <a:latin typeface="Open Sans" panose="020B0606030504020204" pitchFamily="34" charset="0"/>
              <a:ea typeface="+mn-ea"/>
            </a:endParaRPr>
          </a:p>
        </p:txBody>
      </p:sp>
      <p:sp>
        <p:nvSpPr>
          <p:cNvPr id="9" name="テキスト ボックス 8">
            <a:extLst>
              <a:ext uri="{FF2B5EF4-FFF2-40B4-BE49-F238E27FC236}">
                <a16:creationId xmlns:a16="http://schemas.microsoft.com/office/drawing/2014/main" id="{3FD80B45-95D0-6766-6080-C0EB58642D3F}"/>
              </a:ext>
            </a:extLst>
          </p:cNvPr>
          <p:cNvSpPr txBox="1"/>
          <p:nvPr/>
        </p:nvSpPr>
        <p:spPr>
          <a:xfrm>
            <a:off x="6192549" y="3664929"/>
            <a:ext cx="2698175"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222222"/>
                </a:solidFill>
                <a:latin typeface="Open Sans" panose="020B0606030504020204" pitchFamily="34" charset="0"/>
                <a:ea typeface="+mn-ea"/>
              </a:rPr>
              <a:t>②作図済みの道路の中心線に、</a:t>
            </a:r>
            <a:endParaRPr kumimoji="1" lang="en-US" altLang="ja-JP" sz="1400" dirty="0">
              <a:solidFill>
                <a:srgbClr val="222222"/>
              </a:solidFill>
              <a:latin typeface="Open Sans" panose="020B0606030504020204" pitchFamily="34" charset="0"/>
              <a:ea typeface="+mn-ea"/>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222222"/>
                </a:solidFill>
                <a:latin typeface="Open Sans" panose="020B0606030504020204" pitchFamily="34" charset="0"/>
                <a:ea typeface="+mn-ea"/>
              </a:rPr>
              <a:t>新規平場の基準点が摺り付く</a:t>
            </a:r>
            <a:endParaRPr kumimoji="1" lang="en-US" altLang="ja-JP" sz="1400" dirty="0">
              <a:solidFill>
                <a:srgbClr val="222222"/>
              </a:solidFill>
              <a:latin typeface="Open Sans" panose="020B0606030504020204" pitchFamily="34" charset="0"/>
              <a:ea typeface="+mn-ea"/>
            </a:endParaRPr>
          </a:p>
        </p:txBody>
      </p:sp>
      <p:sp>
        <p:nvSpPr>
          <p:cNvPr id="10" name="テキスト ボックス 9">
            <a:extLst>
              <a:ext uri="{FF2B5EF4-FFF2-40B4-BE49-F238E27FC236}">
                <a16:creationId xmlns:a16="http://schemas.microsoft.com/office/drawing/2014/main" id="{9AB43444-53DB-6BBC-AD6C-9D23C75023D8}"/>
              </a:ext>
            </a:extLst>
          </p:cNvPr>
          <p:cNvSpPr txBox="1"/>
          <p:nvPr/>
        </p:nvSpPr>
        <p:spPr>
          <a:xfrm>
            <a:off x="9082353" y="3656627"/>
            <a:ext cx="2763898" cy="52322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222222"/>
                </a:solidFill>
                <a:latin typeface="Open Sans" panose="020B0606030504020204" pitchFamily="34" charset="0"/>
                <a:ea typeface="+mn-ea"/>
              </a:rPr>
              <a:t>③作図済みの平場の辺に、</a:t>
            </a:r>
            <a:endParaRPr kumimoji="1" lang="en-US" altLang="ja-JP" sz="1400" dirty="0">
              <a:solidFill>
                <a:srgbClr val="222222"/>
              </a:solidFill>
              <a:latin typeface="Open Sans" panose="020B0606030504020204" pitchFamily="34" charset="0"/>
              <a:ea typeface="+mn-ea"/>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solidFill>
                  <a:srgbClr val="222222"/>
                </a:solidFill>
                <a:latin typeface="Open Sans" panose="020B0606030504020204" pitchFamily="34" charset="0"/>
                <a:ea typeface="+mn-ea"/>
              </a:rPr>
              <a:t>新規道路の始点</a:t>
            </a:r>
            <a:r>
              <a:rPr kumimoji="1" lang="en-US" altLang="ja-JP" sz="1400" dirty="0">
                <a:solidFill>
                  <a:srgbClr val="222222"/>
                </a:solidFill>
                <a:latin typeface="Open Sans" panose="020B0606030504020204" pitchFamily="34" charset="0"/>
                <a:ea typeface="+mn-ea"/>
              </a:rPr>
              <a:t>/</a:t>
            </a:r>
            <a:r>
              <a:rPr kumimoji="1" lang="ja-JP" altLang="en-US" sz="1400" dirty="0">
                <a:solidFill>
                  <a:srgbClr val="222222"/>
                </a:solidFill>
                <a:latin typeface="Open Sans" panose="020B0606030504020204" pitchFamily="34" charset="0"/>
                <a:ea typeface="+mn-ea"/>
              </a:rPr>
              <a:t>終点が摺り付く</a:t>
            </a:r>
            <a:endParaRPr kumimoji="1" lang="en-US" altLang="ja-JP" sz="1400" dirty="0">
              <a:solidFill>
                <a:srgbClr val="222222"/>
              </a:solidFill>
              <a:latin typeface="Open Sans" panose="020B0606030504020204" pitchFamily="34" charset="0"/>
              <a:ea typeface="+mn-ea"/>
            </a:endParaRPr>
          </a:p>
        </p:txBody>
      </p:sp>
      <p:pic>
        <p:nvPicPr>
          <p:cNvPr id="12" name="図 11">
            <a:extLst>
              <a:ext uri="{FF2B5EF4-FFF2-40B4-BE49-F238E27FC236}">
                <a16:creationId xmlns:a16="http://schemas.microsoft.com/office/drawing/2014/main" id="{E13259DC-C80C-8F02-7B0E-353663BBCD48}"/>
              </a:ext>
            </a:extLst>
          </p:cNvPr>
          <p:cNvPicPr>
            <a:picLocks noChangeAspect="1"/>
          </p:cNvPicPr>
          <p:nvPr/>
        </p:nvPicPr>
        <p:blipFill rotWithShape="1">
          <a:blip r:embed="rId3"/>
          <a:srcRect l="15408" b="16787"/>
          <a:stretch/>
        </p:blipFill>
        <p:spPr>
          <a:xfrm>
            <a:off x="6392986" y="4188150"/>
            <a:ext cx="2188572" cy="1750215"/>
          </a:xfrm>
          <a:prstGeom prst="rect">
            <a:avLst/>
          </a:prstGeom>
        </p:spPr>
      </p:pic>
      <p:pic>
        <p:nvPicPr>
          <p:cNvPr id="14" name="図 13">
            <a:extLst>
              <a:ext uri="{FF2B5EF4-FFF2-40B4-BE49-F238E27FC236}">
                <a16:creationId xmlns:a16="http://schemas.microsoft.com/office/drawing/2014/main" id="{93A3E691-10C2-263E-A2F8-EACCB5C2E6D8}"/>
              </a:ext>
            </a:extLst>
          </p:cNvPr>
          <p:cNvPicPr>
            <a:picLocks noChangeAspect="1"/>
          </p:cNvPicPr>
          <p:nvPr/>
        </p:nvPicPr>
        <p:blipFill rotWithShape="1">
          <a:blip r:embed="rId4"/>
          <a:srcRect l="5827" b="8571"/>
          <a:stretch/>
        </p:blipFill>
        <p:spPr>
          <a:xfrm>
            <a:off x="9188278" y="4188150"/>
            <a:ext cx="2444101" cy="1750294"/>
          </a:xfrm>
          <a:prstGeom prst="rect">
            <a:avLst/>
          </a:prstGeom>
        </p:spPr>
      </p:pic>
      <p:sp>
        <p:nvSpPr>
          <p:cNvPr id="15" name="楕円 14">
            <a:extLst>
              <a:ext uri="{FF2B5EF4-FFF2-40B4-BE49-F238E27FC236}">
                <a16:creationId xmlns:a16="http://schemas.microsoft.com/office/drawing/2014/main" id="{1BA45130-5008-5B6D-5E0A-D7511ABAAFEC}"/>
              </a:ext>
            </a:extLst>
          </p:cNvPr>
          <p:cNvSpPr/>
          <p:nvPr/>
        </p:nvSpPr>
        <p:spPr>
          <a:xfrm>
            <a:off x="10159711" y="4744955"/>
            <a:ext cx="318302" cy="318302"/>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F98D9867-26FC-CE13-BF7E-83BF0BE2F750}"/>
              </a:ext>
            </a:extLst>
          </p:cNvPr>
          <p:cNvSpPr/>
          <p:nvPr/>
        </p:nvSpPr>
        <p:spPr>
          <a:xfrm>
            <a:off x="7647065" y="4841872"/>
            <a:ext cx="318302" cy="318302"/>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D6F23847-5F51-9D6D-F67C-E132E46F5139}"/>
              </a:ext>
            </a:extLst>
          </p:cNvPr>
          <p:cNvSpPr/>
          <p:nvPr/>
        </p:nvSpPr>
        <p:spPr>
          <a:xfrm>
            <a:off x="8045419" y="5554229"/>
            <a:ext cx="318302" cy="318302"/>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BFBDD624-2EFF-97DA-F192-A8619B02AE06}"/>
              </a:ext>
            </a:extLst>
          </p:cNvPr>
          <p:cNvSpPr/>
          <p:nvPr/>
        </p:nvSpPr>
        <p:spPr>
          <a:xfrm>
            <a:off x="4217333" y="5001023"/>
            <a:ext cx="318302" cy="318302"/>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382507371"/>
              </p:ext>
            </p:extLst>
          </p:nvPr>
        </p:nvGraphicFramePr>
        <p:xfrm>
          <a:off x="497711" y="911916"/>
          <a:ext cx="11558454" cy="416300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669362">
                <a:tc>
                  <a:txBody>
                    <a:bodyPr/>
                    <a:lstStyle/>
                    <a:p>
                      <a:pPr algn="ctr"/>
                      <a:r>
                        <a:rPr kumimoji="1" lang="en-US" altLang="ja-JP" sz="1600" dirty="0">
                          <a:solidFill>
                            <a:schemeClr val="tx1"/>
                          </a:solidFill>
                          <a:latin typeface="+mn-ea"/>
                          <a:ea typeface="+mn-ea"/>
                        </a:rPr>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UIUX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改修</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概要：基本地形</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設計データ</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仮設道路・平場</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線形データのリスト表示</a:t>
                      </a:r>
                      <a:r>
                        <a:rPr kumimoji="1" lang="en-US" altLang="ja-JP" sz="1600" b="0" dirty="0">
                          <a:solidFill>
                            <a:schemeClr val="tx1"/>
                          </a:solidFill>
                          <a:latin typeface="+mn-ea"/>
                          <a:ea typeface="+mn-ea"/>
                        </a:rPr>
                        <a:t>UIUX</a:t>
                      </a:r>
                      <a:r>
                        <a:rPr kumimoji="1" lang="ja-JP" altLang="en-US" sz="1600" b="0" dirty="0">
                          <a:solidFill>
                            <a:schemeClr val="tx1"/>
                          </a:solidFill>
                          <a:latin typeface="+mn-ea"/>
                          <a:ea typeface="+mn-ea"/>
                        </a:rPr>
                        <a:t>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詳細：基本地形</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設計データ</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仮設道路・平場</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計測機能の線形データの左に▶マークを追加し、クリックすると各リストの一覧が表示非表示できるよう改修されました。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025311959"/>
                  </a:ext>
                </a:extLst>
              </a:tr>
            </a:tbl>
          </a:graphicData>
        </a:graphic>
      </p:graphicFrame>
      <p:grpSp>
        <p:nvGrpSpPr>
          <p:cNvPr id="21" name="グループ化 20">
            <a:extLst>
              <a:ext uri="{FF2B5EF4-FFF2-40B4-BE49-F238E27FC236}">
                <a16:creationId xmlns:a16="http://schemas.microsoft.com/office/drawing/2014/main" id="{D97AEE05-6BE0-839A-11E7-42FEC8AD9EE5}"/>
              </a:ext>
            </a:extLst>
          </p:cNvPr>
          <p:cNvGrpSpPr/>
          <p:nvPr/>
        </p:nvGrpSpPr>
        <p:grpSpPr>
          <a:xfrm>
            <a:off x="3248307" y="2324684"/>
            <a:ext cx="4226913" cy="2584540"/>
            <a:chOff x="3248307" y="2330748"/>
            <a:chExt cx="4403929" cy="2692776"/>
          </a:xfrm>
        </p:grpSpPr>
        <p:pic>
          <p:nvPicPr>
            <p:cNvPr id="4" name="図 3">
              <a:extLst>
                <a:ext uri="{FF2B5EF4-FFF2-40B4-BE49-F238E27FC236}">
                  <a16:creationId xmlns:a16="http://schemas.microsoft.com/office/drawing/2014/main" id="{4FE95252-8632-8639-8901-FA611FB8056B}"/>
                </a:ext>
              </a:extLst>
            </p:cNvPr>
            <p:cNvPicPr>
              <a:picLocks noChangeAspect="1"/>
            </p:cNvPicPr>
            <p:nvPr/>
          </p:nvPicPr>
          <p:blipFill rotWithShape="1">
            <a:blip r:embed="rId2"/>
            <a:srcRect t="8306" r="75187" b="32763"/>
            <a:stretch/>
          </p:blipFill>
          <p:spPr>
            <a:xfrm>
              <a:off x="3248307" y="2330749"/>
              <a:ext cx="1892965" cy="2692775"/>
            </a:xfrm>
            <a:prstGeom prst="rect">
              <a:avLst/>
            </a:prstGeom>
          </p:spPr>
        </p:pic>
        <p:pic>
          <p:nvPicPr>
            <p:cNvPr id="7" name="図 6">
              <a:extLst>
                <a:ext uri="{FF2B5EF4-FFF2-40B4-BE49-F238E27FC236}">
                  <a16:creationId xmlns:a16="http://schemas.microsoft.com/office/drawing/2014/main" id="{7BF43785-B408-E7F9-E758-67E192884624}"/>
                </a:ext>
              </a:extLst>
            </p:cNvPr>
            <p:cNvPicPr>
              <a:picLocks noChangeAspect="1"/>
            </p:cNvPicPr>
            <p:nvPr/>
          </p:nvPicPr>
          <p:blipFill rotWithShape="1">
            <a:blip r:embed="rId3"/>
            <a:srcRect t="8307" r="75187" b="32763"/>
            <a:stretch/>
          </p:blipFill>
          <p:spPr>
            <a:xfrm>
              <a:off x="5759271" y="2330748"/>
              <a:ext cx="1892965" cy="2692775"/>
            </a:xfrm>
            <a:prstGeom prst="rect">
              <a:avLst/>
            </a:prstGeom>
          </p:spPr>
        </p:pic>
        <p:cxnSp>
          <p:nvCxnSpPr>
            <p:cNvPr id="9" name="コネクタ: カギ線 8">
              <a:extLst>
                <a:ext uri="{FF2B5EF4-FFF2-40B4-BE49-F238E27FC236}">
                  <a16:creationId xmlns:a16="http://schemas.microsoft.com/office/drawing/2014/main" id="{AA8E3678-2685-A1C0-9E14-2A66C485DCC3}"/>
                </a:ext>
              </a:extLst>
            </p:cNvPr>
            <p:cNvCxnSpPr>
              <a:cxnSpLocks/>
              <a:stCxn id="10" idx="0"/>
              <a:endCxn id="16" idx="1"/>
            </p:cNvCxnSpPr>
            <p:nvPr/>
          </p:nvCxnSpPr>
          <p:spPr>
            <a:xfrm rot="16200000" flipH="1">
              <a:off x="4749799" y="2252434"/>
              <a:ext cx="254352" cy="2438047"/>
            </a:xfrm>
            <a:prstGeom prst="bentConnector4">
              <a:avLst>
                <a:gd name="adj1" fmla="val -89875"/>
                <a:gd name="adj2" fmla="val 520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660A13A-9D54-CFC2-8C83-47EAF2263CF4}"/>
                </a:ext>
              </a:extLst>
            </p:cNvPr>
            <p:cNvSpPr/>
            <p:nvPr/>
          </p:nvSpPr>
          <p:spPr>
            <a:xfrm>
              <a:off x="3556703" y="3344281"/>
              <a:ext cx="202498" cy="1726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正方形/長方形 12">
              <a:extLst>
                <a:ext uri="{FF2B5EF4-FFF2-40B4-BE49-F238E27FC236}">
                  <a16:creationId xmlns:a16="http://schemas.microsoft.com/office/drawing/2014/main" id="{0EF68B60-0378-686A-3900-E68A7D5089CF}"/>
                </a:ext>
              </a:extLst>
            </p:cNvPr>
            <p:cNvSpPr/>
            <p:nvPr/>
          </p:nvSpPr>
          <p:spPr>
            <a:xfrm>
              <a:off x="3556703" y="3516922"/>
              <a:ext cx="202498" cy="1726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正方形/長方形 13">
              <a:extLst>
                <a:ext uri="{FF2B5EF4-FFF2-40B4-BE49-F238E27FC236}">
                  <a16:creationId xmlns:a16="http://schemas.microsoft.com/office/drawing/2014/main" id="{24CEEEF8-6990-ACDB-913A-D66D0AE90B35}"/>
                </a:ext>
              </a:extLst>
            </p:cNvPr>
            <p:cNvSpPr/>
            <p:nvPr/>
          </p:nvSpPr>
          <p:spPr>
            <a:xfrm>
              <a:off x="3556703" y="4494049"/>
              <a:ext cx="202498" cy="1726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6F2AE281-86E9-F9A6-9789-EC61F745801F}"/>
                </a:ext>
              </a:extLst>
            </p:cNvPr>
            <p:cNvSpPr/>
            <p:nvPr/>
          </p:nvSpPr>
          <p:spPr>
            <a:xfrm>
              <a:off x="6095999" y="3344281"/>
              <a:ext cx="1484923" cy="50870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19" name="図 18">
              <a:extLst>
                <a:ext uri="{FF2B5EF4-FFF2-40B4-BE49-F238E27FC236}">
                  <a16:creationId xmlns:a16="http://schemas.microsoft.com/office/drawing/2014/main" id="{BADD94AB-CE76-BD15-BC0E-6DA143987259}"/>
                </a:ext>
              </a:extLst>
            </p:cNvPr>
            <p:cNvPicPr>
              <a:picLocks noChangeAspect="1"/>
            </p:cNvPicPr>
            <p:nvPr/>
          </p:nvPicPr>
          <p:blipFill rotWithShape="1">
            <a:blip r:embed="rId2"/>
            <a:srcRect l="3372" t="61670" r="75187" b="32763"/>
            <a:stretch/>
          </p:blipFill>
          <p:spPr>
            <a:xfrm>
              <a:off x="3556703" y="3929547"/>
              <a:ext cx="1584569" cy="254354"/>
            </a:xfrm>
            <a:prstGeom prst="rect">
              <a:avLst/>
            </a:prstGeom>
          </p:spPr>
        </p:pic>
        <p:pic>
          <p:nvPicPr>
            <p:cNvPr id="20" name="図 19">
              <a:extLst>
                <a:ext uri="{FF2B5EF4-FFF2-40B4-BE49-F238E27FC236}">
                  <a16:creationId xmlns:a16="http://schemas.microsoft.com/office/drawing/2014/main" id="{41B448B2-AAD6-3358-7C9A-4BC8C83B3A36}"/>
                </a:ext>
              </a:extLst>
            </p:cNvPr>
            <p:cNvPicPr>
              <a:picLocks noChangeAspect="1"/>
            </p:cNvPicPr>
            <p:nvPr/>
          </p:nvPicPr>
          <p:blipFill rotWithShape="1">
            <a:blip r:embed="rId2"/>
            <a:srcRect l="3372" t="61670" r="75187" b="32763"/>
            <a:stretch/>
          </p:blipFill>
          <p:spPr>
            <a:xfrm>
              <a:off x="5996353" y="4254935"/>
              <a:ext cx="1584569" cy="254354"/>
            </a:xfrm>
            <a:prstGeom prst="rect">
              <a:avLst/>
            </a:prstGeom>
          </p:spPr>
        </p:pic>
      </p:grpSp>
      <p:sp>
        <p:nvSpPr>
          <p:cNvPr id="22" name="テキスト ボックス 21">
            <a:extLst>
              <a:ext uri="{FF2B5EF4-FFF2-40B4-BE49-F238E27FC236}">
                <a16:creationId xmlns:a16="http://schemas.microsoft.com/office/drawing/2014/main" id="{AD71A72A-CE5A-DF1B-BCEA-2C6FE108A448}"/>
              </a:ext>
            </a:extLst>
          </p:cNvPr>
          <p:cNvSpPr txBox="1"/>
          <p:nvPr/>
        </p:nvSpPr>
        <p:spPr>
          <a:xfrm>
            <a:off x="7530098" y="3336494"/>
            <a:ext cx="3877985" cy="461665"/>
          </a:xfrm>
          <a:prstGeom prst="rect">
            <a:avLst/>
          </a:prstGeom>
          <a:noFill/>
        </p:spPr>
        <p:txBody>
          <a:bodyPr wrap="none" rtlCol="0">
            <a:spAutoFit/>
          </a:bodyPr>
          <a:lstStyle/>
          <a:p>
            <a:pPr algn="ctr"/>
            <a:r>
              <a:rPr kumimoji="1" lang="ja-JP" altLang="en-US" sz="1200" b="0" dirty="0">
                <a:solidFill>
                  <a:schemeClr val="tx1"/>
                </a:solidFill>
                <a:latin typeface="+mn-ea"/>
                <a:ea typeface="+mn-ea"/>
              </a:rPr>
              <a:t>基本地形</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設計データ</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仮設道路・平場の</a:t>
            </a:r>
            <a:endParaRPr kumimoji="1" lang="en-US" altLang="ja-JP" sz="1200" b="0" dirty="0">
              <a:solidFill>
                <a:schemeClr val="tx1"/>
              </a:solidFill>
              <a:latin typeface="+mn-ea"/>
              <a:ea typeface="+mn-ea"/>
            </a:endParaRPr>
          </a:p>
          <a:p>
            <a:pPr algn="ctr"/>
            <a:r>
              <a:rPr kumimoji="1" lang="ja-JP" altLang="en-US" sz="1200" b="0" dirty="0">
                <a:solidFill>
                  <a:schemeClr val="tx1"/>
                </a:solidFill>
                <a:latin typeface="+mn-ea"/>
                <a:ea typeface="+mn-ea"/>
              </a:rPr>
              <a:t>左にある▶をクリックすると一覧表示（非表示）可能</a:t>
            </a:r>
            <a:endParaRPr kumimoji="1" lang="ja-JP" altLang="en-US" sz="1200" b="1" dirty="0">
              <a:solidFill>
                <a:srgbClr val="FF0000"/>
              </a:solidFill>
            </a:endParaRPr>
          </a:p>
        </p:txBody>
      </p:sp>
    </p:spTree>
    <p:extLst>
      <p:ext uri="{BB962C8B-B14F-4D97-AF65-F5344CB8AC3E}">
        <p14:creationId xmlns:p14="http://schemas.microsoft.com/office/powerpoint/2010/main" val="379215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266250757"/>
              </p:ext>
            </p:extLst>
          </p:nvPr>
        </p:nvGraphicFramePr>
        <p:xfrm>
          <a:off x="497711" y="911916"/>
          <a:ext cx="11558454" cy="569989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79911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計測機能不具合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概要：平場表示で計測実施し、オンオフ機能を使うと基準点が消える不具合の改修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詳細：平場データ表示した状態で二点間計測をし、距離計測のオンオフを行うと</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点目の点表示だけが消える不具合について改修されました。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407138">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基準点追加不具合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概要：仮設道路にて基準点追加で発生する不具合の改修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詳細：仮設道路の編集で基準点を追加しようとすると発生する以下の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件について改修されました。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04171446"/>
                  </a:ext>
                </a:extLst>
              </a:tr>
            </a:tbl>
          </a:graphicData>
        </a:graphic>
      </p:graphicFrame>
      <p:pic>
        <p:nvPicPr>
          <p:cNvPr id="3" name="図 2">
            <a:extLst>
              <a:ext uri="{FF2B5EF4-FFF2-40B4-BE49-F238E27FC236}">
                <a16:creationId xmlns:a16="http://schemas.microsoft.com/office/drawing/2014/main" id="{6963EFC8-7E12-BE8C-1BBF-9807907412CB}"/>
              </a:ext>
            </a:extLst>
          </p:cNvPr>
          <p:cNvPicPr>
            <a:picLocks noChangeAspect="1"/>
          </p:cNvPicPr>
          <p:nvPr/>
        </p:nvPicPr>
        <p:blipFill rotWithShape="1">
          <a:blip r:embed="rId2"/>
          <a:srcRect l="8277" b="10473"/>
          <a:stretch/>
        </p:blipFill>
        <p:spPr>
          <a:xfrm>
            <a:off x="3337169" y="2266790"/>
            <a:ext cx="4970585" cy="1786695"/>
          </a:xfrm>
          <a:prstGeom prst="rect">
            <a:avLst/>
          </a:prstGeom>
        </p:spPr>
      </p:pic>
      <p:pic>
        <p:nvPicPr>
          <p:cNvPr id="7" name="図 6">
            <a:extLst>
              <a:ext uri="{FF2B5EF4-FFF2-40B4-BE49-F238E27FC236}">
                <a16:creationId xmlns:a16="http://schemas.microsoft.com/office/drawing/2014/main" id="{356EF195-03BF-4064-C3BD-7DCF192C08B3}"/>
              </a:ext>
            </a:extLst>
          </p:cNvPr>
          <p:cNvPicPr>
            <a:picLocks noChangeAspect="1"/>
          </p:cNvPicPr>
          <p:nvPr/>
        </p:nvPicPr>
        <p:blipFill rotWithShape="1">
          <a:blip r:embed="rId3"/>
          <a:srcRect l="22041" t="7997" r="5577"/>
          <a:stretch/>
        </p:blipFill>
        <p:spPr>
          <a:xfrm>
            <a:off x="8771389" y="2272830"/>
            <a:ext cx="1915094" cy="1465162"/>
          </a:xfrm>
          <a:prstGeom prst="rect">
            <a:avLst/>
          </a:prstGeom>
        </p:spPr>
      </p:pic>
      <p:cxnSp>
        <p:nvCxnSpPr>
          <p:cNvPr id="9" name="コネクタ: カギ線 8">
            <a:extLst>
              <a:ext uri="{FF2B5EF4-FFF2-40B4-BE49-F238E27FC236}">
                <a16:creationId xmlns:a16="http://schemas.microsoft.com/office/drawing/2014/main" id="{9FA865BB-8DD6-D6E4-7D00-D0C96AD1312E}"/>
              </a:ext>
            </a:extLst>
          </p:cNvPr>
          <p:cNvCxnSpPr>
            <a:cxnSpLocks/>
            <a:stCxn id="10" idx="3"/>
            <a:endCxn id="15" idx="1"/>
          </p:cNvCxnSpPr>
          <p:nvPr/>
        </p:nvCxnSpPr>
        <p:spPr>
          <a:xfrm flipV="1">
            <a:off x="5384800" y="3532394"/>
            <a:ext cx="3774831" cy="6155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2093CB9-44E6-BFD7-DE2A-859308099B23}"/>
              </a:ext>
            </a:extLst>
          </p:cNvPr>
          <p:cNvSpPr/>
          <p:nvPr/>
        </p:nvSpPr>
        <p:spPr>
          <a:xfrm>
            <a:off x="5076123" y="3429000"/>
            <a:ext cx="308677" cy="3298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正方形/長方形 14">
            <a:extLst>
              <a:ext uri="{FF2B5EF4-FFF2-40B4-BE49-F238E27FC236}">
                <a16:creationId xmlns:a16="http://schemas.microsoft.com/office/drawing/2014/main" id="{FD955F00-DE09-327F-7335-5520D34009FF}"/>
              </a:ext>
            </a:extLst>
          </p:cNvPr>
          <p:cNvSpPr/>
          <p:nvPr/>
        </p:nvSpPr>
        <p:spPr>
          <a:xfrm>
            <a:off x="9159631" y="3407040"/>
            <a:ext cx="271326" cy="2507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 name="テキスト ボックス 21">
            <a:extLst>
              <a:ext uri="{FF2B5EF4-FFF2-40B4-BE49-F238E27FC236}">
                <a16:creationId xmlns:a16="http://schemas.microsoft.com/office/drawing/2014/main" id="{4ACACD17-F872-0ABC-7DFE-0B3D25FEC9C7}"/>
              </a:ext>
            </a:extLst>
          </p:cNvPr>
          <p:cNvSpPr txBox="1"/>
          <p:nvPr/>
        </p:nvSpPr>
        <p:spPr>
          <a:xfrm>
            <a:off x="8713273" y="3758894"/>
            <a:ext cx="2031325" cy="461665"/>
          </a:xfrm>
          <a:prstGeom prst="rect">
            <a:avLst/>
          </a:prstGeom>
          <a:noFill/>
        </p:spPr>
        <p:txBody>
          <a:bodyPr wrap="none" rtlCol="0">
            <a:spAutoFit/>
          </a:bodyPr>
          <a:lstStyle/>
          <a:p>
            <a:pPr algn="ctr"/>
            <a:r>
              <a:rPr kumimoji="1" lang="ja-JP" altLang="en-US" sz="1200" dirty="0"/>
              <a:t>距離計測をオンオフすると</a:t>
            </a:r>
            <a:endParaRPr kumimoji="1" lang="en-US" altLang="ja-JP" sz="1200" dirty="0"/>
          </a:p>
          <a:p>
            <a:pPr algn="ctr"/>
            <a:r>
              <a:rPr kumimoji="1" lang="en-US" altLang="ja-JP" sz="1200" dirty="0"/>
              <a:t>2</a:t>
            </a:r>
            <a:r>
              <a:rPr kumimoji="1" lang="ja-JP" altLang="en-US" sz="1200" dirty="0"/>
              <a:t>点目の表示だけ消える</a:t>
            </a:r>
          </a:p>
        </p:txBody>
      </p:sp>
      <p:sp>
        <p:nvSpPr>
          <p:cNvPr id="24" name="テキスト ボックス 23">
            <a:extLst>
              <a:ext uri="{FF2B5EF4-FFF2-40B4-BE49-F238E27FC236}">
                <a16:creationId xmlns:a16="http://schemas.microsoft.com/office/drawing/2014/main" id="{DE1BC7E1-13FC-994D-649B-521ED2923808}"/>
              </a:ext>
            </a:extLst>
          </p:cNvPr>
          <p:cNvSpPr txBox="1"/>
          <p:nvPr/>
        </p:nvSpPr>
        <p:spPr>
          <a:xfrm>
            <a:off x="3139609" y="5044462"/>
            <a:ext cx="21595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sng" dirty="0">
                <a:solidFill>
                  <a:schemeClr val="tx1"/>
                </a:solidFill>
                <a:latin typeface="+mn-ea"/>
                <a:ea typeface="+mn-ea"/>
              </a:rPr>
              <a:t>①基準点が追加されない</a:t>
            </a:r>
            <a:endParaRPr kumimoji="1" lang="en-US" altLang="ja-JP" sz="1400" u="sng" dirty="0">
              <a:solidFill>
                <a:schemeClr val="tx1"/>
              </a:solidFill>
              <a:latin typeface="+mn-ea"/>
              <a:ea typeface="+mn-ea"/>
            </a:endParaRPr>
          </a:p>
        </p:txBody>
      </p:sp>
      <p:sp>
        <p:nvSpPr>
          <p:cNvPr id="26" name="テキスト ボックス 25">
            <a:extLst>
              <a:ext uri="{FF2B5EF4-FFF2-40B4-BE49-F238E27FC236}">
                <a16:creationId xmlns:a16="http://schemas.microsoft.com/office/drawing/2014/main" id="{CC4CBFE6-105F-AB10-8A99-C083A2683DF4}"/>
              </a:ext>
            </a:extLst>
          </p:cNvPr>
          <p:cNvSpPr txBox="1"/>
          <p:nvPr/>
        </p:nvSpPr>
        <p:spPr>
          <a:xfrm>
            <a:off x="7676902" y="5048616"/>
            <a:ext cx="32367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sng" dirty="0">
                <a:latin typeface="+mn-ea"/>
              </a:rPr>
              <a:t>②基準点追加すると形状が異常になる</a:t>
            </a:r>
            <a:endParaRPr kumimoji="1" lang="en-US" altLang="ja-JP" sz="1400" u="sng" dirty="0">
              <a:solidFill>
                <a:schemeClr val="tx1"/>
              </a:solidFill>
              <a:latin typeface="+mn-ea"/>
              <a:ea typeface="+mn-ea"/>
            </a:endParaRPr>
          </a:p>
        </p:txBody>
      </p:sp>
      <p:pic>
        <p:nvPicPr>
          <p:cNvPr id="28" name="図 27">
            <a:extLst>
              <a:ext uri="{FF2B5EF4-FFF2-40B4-BE49-F238E27FC236}">
                <a16:creationId xmlns:a16="http://schemas.microsoft.com/office/drawing/2014/main" id="{16912B21-260B-0278-EA5A-CF9ABB21F7C6}"/>
              </a:ext>
            </a:extLst>
          </p:cNvPr>
          <p:cNvPicPr>
            <a:picLocks noChangeAspect="1"/>
          </p:cNvPicPr>
          <p:nvPr/>
        </p:nvPicPr>
        <p:blipFill>
          <a:blip r:embed="rId4"/>
          <a:stretch>
            <a:fillRect/>
          </a:stretch>
        </p:blipFill>
        <p:spPr>
          <a:xfrm>
            <a:off x="10252079" y="5371968"/>
            <a:ext cx="1600416" cy="1096540"/>
          </a:xfrm>
          <a:prstGeom prst="rect">
            <a:avLst/>
          </a:prstGeom>
        </p:spPr>
      </p:pic>
      <p:pic>
        <p:nvPicPr>
          <p:cNvPr id="30" name="図 29">
            <a:extLst>
              <a:ext uri="{FF2B5EF4-FFF2-40B4-BE49-F238E27FC236}">
                <a16:creationId xmlns:a16="http://schemas.microsoft.com/office/drawing/2014/main" id="{578D6454-D0B6-31A5-584A-74EEB45264F1}"/>
              </a:ext>
            </a:extLst>
          </p:cNvPr>
          <p:cNvPicPr>
            <a:picLocks noChangeAspect="1"/>
          </p:cNvPicPr>
          <p:nvPr/>
        </p:nvPicPr>
        <p:blipFill>
          <a:blip r:embed="rId5"/>
          <a:stretch>
            <a:fillRect/>
          </a:stretch>
        </p:blipFill>
        <p:spPr>
          <a:xfrm>
            <a:off x="7763159" y="5371968"/>
            <a:ext cx="2349884" cy="833532"/>
          </a:xfrm>
          <a:prstGeom prst="rect">
            <a:avLst/>
          </a:prstGeom>
        </p:spPr>
      </p:pic>
      <p:pic>
        <p:nvPicPr>
          <p:cNvPr id="32" name="図 31">
            <a:extLst>
              <a:ext uri="{FF2B5EF4-FFF2-40B4-BE49-F238E27FC236}">
                <a16:creationId xmlns:a16="http://schemas.microsoft.com/office/drawing/2014/main" id="{463FA050-1675-B8C7-9FEC-080DEC5C5F1A}"/>
              </a:ext>
            </a:extLst>
          </p:cNvPr>
          <p:cNvPicPr>
            <a:picLocks noChangeAspect="1"/>
          </p:cNvPicPr>
          <p:nvPr/>
        </p:nvPicPr>
        <p:blipFill rotWithShape="1">
          <a:blip r:embed="rId6"/>
          <a:srcRect l="17846" t="-2685" r="30899" b="2685"/>
          <a:stretch/>
        </p:blipFill>
        <p:spPr>
          <a:xfrm>
            <a:off x="3141744" y="5393268"/>
            <a:ext cx="1948069" cy="888225"/>
          </a:xfrm>
          <a:prstGeom prst="rect">
            <a:avLst/>
          </a:prstGeom>
        </p:spPr>
      </p:pic>
      <p:pic>
        <p:nvPicPr>
          <p:cNvPr id="34" name="図 33">
            <a:extLst>
              <a:ext uri="{FF2B5EF4-FFF2-40B4-BE49-F238E27FC236}">
                <a16:creationId xmlns:a16="http://schemas.microsoft.com/office/drawing/2014/main" id="{D84F0BF3-FBC1-9910-02CF-DD26F5A182EE}"/>
              </a:ext>
            </a:extLst>
          </p:cNvPr>
          <p:cNvPicPr>
            <a:picLocks noChangeAspect="1"/>
          </p:cNvPicPr>
          <p:nvPr/>
        </p:nvPicPr>
        <p:blipFill rotWithShape="1">
          <a:blip r:embed="rId7"/>
          <a:srcRect l="21015" r="19892"/>
          <a:stretch/>
        </p:blipFill>
        <p:spPr>
          <a:xfrm>
            <a:off x="5230461" y="5393268"/>
            <a:ext cx="2019631" cy="904316"/>
          </a:xfrm>
          <a:prstGeom prst="rect">
            <a:avLst/>
          </a:prstGeom>
        </p:spPr>
      </p:pic>
      <p:sp>
        <p:nvSpPr>
          <p:cNvPr id="35" name="矢印: 右 34">
            <a:extLst>
              <a:ext uri="{FF2B5EF4-FFF2-40B4-BE49-F238E27FC236}">
                <a16:creationId xmlns:a16="http://schemas.microsoft.com/office/drawing/2014/main" id="{78C9F3D4-B895-43EC-CC0E-B8EBEBC79F8C}"/>
              </a:ext>
            </a:extLst>
          </p:cNvPr>
          <p:cNvSpPr/>
          <p:nvPr/>
        </p:nvSpPr>
        <p:spPr>
          <a:xfrm>
            <a:off x="5049608" y="5580078"/>
            <a:ext cx="219446" cy="62542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621EA8F8-82FF-19E7-97FC-F5B9FFB97C6B}"/>
              </a:ext>
            </a:extLst>
          </p:cNvPr>
          <p:cNvSpPr/>
          <p:nvPr/>
        </p:nvSpPr>
        <p:spPr>
          <a:xfrm>
            <a:off x="10072838" y="5543648"/>
            <a:ext cx="219446" cy="625422"/>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177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4002931189"/>
              </p:ext>
            </p:extLst>
          </p:nvPr>
        </p:nvGraphicFramePr>
        <p:xfrm>
          <a:off x="497711" y="911916"/>
          <a:ext cx="11558454" cy="570771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214073">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仮設道路形状</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概要：仮設道路形状不具合の改修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詳細：仮設道路の初期設定は「曲線」で作図されることを前提とし、以下の</a:t>
                      </a:r>
                      <a:r>
                        <a:rPr kumimoji="1" lang="en-US" altLang="ja-JP" sz="1600" b="0" dirty="0">
                          <a:solidFill>
                            <a:schemeClr val="tx1"/>
                          </a:solidFill>
                          <a:latin typeface="+mn-ea"/>
                          <a:ea typeface="+mn-ea"/>
                        </a:rPr>
                        <a:t>3</a:t>
                      </a:r>
                      <a:r>
                        <a:rPr kumimoji="1" lang="ja-JP" altLang="en-US" sz="1600" b="0" dirty="0">
                          <a:solidFill>
                            <a:schemeClr val="tx1"/>
                          </a:solidFill>
                          <a:latin typeface="+mn-ea"/>
                          <a:ea typeface="+mn-ea"/>
                        </a:rPr>
                        <a:t>パターンで仮設道路の出力結果に差異が出る不具合について改修されました。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2" name="テキスト ボックス 1">
            <a:extLst>
              <a:ext uri="{FF2B5EF4-FFF2-40B4-BE49-F238E27FC236}">
                <a16:creationId xmlns:a16="http://schemas.microsoft.com/office/drawing/2014/main" id="{0EFD45B2-6595-6CA4-9501-A023425F10C0}"/>
              </a:ext>
            </a:extLst>
          </p:cNvPr>
          <p:cNvSpPr txBox="1"/>
          <p:nvPr/>
        </p:nvSpPr>
        <p:spPr>
          <a:xfrm>
            <a:off x="3083144" y="2218893"/>
            <a:ext cx="86228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u="sng" dirty="0">
                <a:solidFill>
                  <a:schemeClr val="tx1"/>
                </a:solidFill>
                <a:latin typeface="+mn-ea"/>
                <a:ea typeface="+mn-ea"/>
              </a:rPr>
              <a:t>①「始点終点のみの仮設道路」と「それを「直線」に変更した仮設道路」の出力結果比較で差異が発生</a:t>
            </a:r>
            <a:endParaRPr kumimoji="1" lang="en-US" altLang="ja-JP" sz="1400" b="0" u="sng" dirty="0">
              <a:solidFill>
                <a:schemeClr val="tx1"/>
              </a:solidFill>
              <a:latin typeface="+mn-ea"/>
              <a:ea typeface="+mn-ea"/>
            </a:endParaRPr>
          </a:p>
        </p:txBody>
      </p:sp>
      <p:pic>
        <p:nvPicPr>
          <p:cNvPr id="5" name="図 4">
            <a:extLst>
              <a:ext uri="{FF2B5EF4-FFF2-40B4-BE49-F238E27FC236}">
                <a16:creationId xmlns:a16="http://schemas.microsoft.com/office/drawing/2014/main" id="{8023B937-0599-6F84-16ED-8C4F5A8D98C5}"/>
              </a:ext>
            </a:extLst>
          </p:cNvPr>
          <p:cNvPicPr>
            <a:picLocks noChangeAspect="1"/>
          </p:cNvPicPr>
          <p:nvPr/>
        </p:nvPicPr>
        <p:blipFill>
          <a:blip r:embed="rId2"/>
          <a:stretch>
            <a:fillRect/>
          </a:stretch>
        </p:blipFill>
        <p:spPr>
          <a:xfrm>
            <a:off x="3258528" y="2526670"/>
            <a:ext cx="1806440" cy="1306977"/>
          </a:xfrm>
          <a:prstGeom prst="rect">
            <a:avLst/>
          </a:prstGeom>
        </p:spPr>
      </p:pic>
      <p:sp>
        <p:nvSpPr>
          <p:cNvPr id="11" name="テキスト ボックス 10">
            <a:extLst>
              <a:ext uri="{FF2B5EF4-FFF2-40B4-BE49-F238E27FC236}">
                <a16:creationId xmlns:a16="http://schemas.microsoft.com/office/drawing/2014/main" id="{AF0389FB-75B0-5C00-7A52-F8FAF7AFFA77}"/>
              </a:ext>
            </a:extLst>
          </p:cNvPr>
          <p:cNvSpPr txBox="1"/>
          <p:nvPr/>
        </p:nvSpPr>
        <p:spPr>
          <a:xfrm>
            <a:off x="5027014" y="2918548"/>
            <a:ext cx="539121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0" i="0" dirty="0">
                <a:solidFill>
                  <a:srgbClr val="222222"/>
                </a:solidFill>
                <a:effectLst/>
                <a:latin typeface="Open Sans" panose="020B0606030504020204" pitchFamily="34" charset="0"/>
              </a:rPr>
              <a:t>作成時の初期設定は「曲線」だが始点と終点しか存在しないため</a:t>
            </a:r>
            <a:endParaRPr lang="en-US" altLang="ja-JP" sz="1400" b="0" i="0" dirty="0">
              <a:solidFill>
                <a:srgbClr val="222222"/>
              </a:solidFill>
              <a:effectLst/>
              <a:latin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0" i="0" dirty="0">
                <a:solidFill>
                  <a:srgbClr val="222222"/>
                </a:solidFill>
                <a:effectLst/>
                <a:latin typeface="Open Sans" panose="020B0606030504020204" pitchFamily="34" charset="0"/>
              </a:rPr>
              <a:t>道路の形状は変わらないことが正</a:t>
            </a:r>
            <a:endParaRPr kumimoji="1" lang="en-US" altLang="ja-JP" sz="1400" b="0" dirty="0">
              <a:solidFill>
                <a:schemeClr val="tx1"/>
              </a:solidFill>
              <a:latin typeface="+mn-ea"/>
              <a:ea typeface="+mn-ea"/>
            </a:endParaRPr>
          </a:p>
        </p:txBody>
      </p:sp>
      <p:sp>
        <p:nvSpPr>
          <p:cNvPr id="12" name="テキスト ボックス 11">
            <a:extLst>
              <a:ext uri="{FF2B5EF4-FFF2-40B4-BE49-F238E27FC236}">
                <a16:creationId xmlns:a16="http://schemas.microsoft.com/office/drawing/2014/main" id="{1B0D048B-E4AD-D3BE-AFF6-6F75D175188B}"/>
              </a:ext>
            </a:extLst>
          </p:cNvPr>
          <p:cNvSpPr txBox="1"/>
          <p:nvPr/>
        </p:nvSpPr>
        <p:spPr>
          <a:xfrm>
            <a:off x="3084902" y="3961713"/>
            <a:ext cx="88024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u="sng" dirty="0">
                <a:solidFill>
                  <a:schemeClr val="tx1"/>
                </a:solidFill>
                <a:latin typeface="+mn-ea"/>
                <a:ea typeface="+mn-ea"/>
              </a:rPr>
              <a:t>②「曲線形状ありの仮設道路」と「任意区間を「曲線」に変更した仮設道路」の出力結果比較で差異が発生</a:t>
            </a:r>
            <a:endParaRPr kumimoji="1" lang="en-US" altLang="ja-JP" sz="1400" b="0" u="sng" dirty="0">
              <a:solidFill>
                <a:schemeClr val="tx1"/>
              </a:solidFill>
              <a:latin typeface="+mn-ea"/>
              <a:ea typeface="+mn-ea"/>
            </a:endParaRPr>
          </a:p>
        </p:txBody>
      </p:sp>
      <p:pic>
        <p:nvPicPr>
          <p:cNvPr id="14" name="図 13">
            <a:extLst>
              <a:ext uri="{FF2B5EF4-FFF2-40B4-BE49-F238E27FC236}">
                <a16:creationId xmlns:a16="http://schemas.microsoft.com/office/drawing/2014/main" id="{B0D4D182-9E55-F094-0B32-419D3ADFC385}"/>
              </a:ext>
            </a:extLst>
          </p:cNvPr>
          <p:cNvPicPr>
            <a:picLocks noChangeAspect="1"/>
          </p:cNvPicPr>
          <p:nvPr/>
        </p:nvPicPr>
        <p:blipFill>
          <a:blip r:embed="rId3"/>
          <a:stretch>
            <a:fillRect/>
          </a:stretch>
        </p:blipFill>
        <p:spPr>
          <a:xfrm>
            <a:off x="3185746" y="4294576"/>
            <a:ext cx="1808285" cy="1428283"/>
          </a:xfrm>
          <a:prstGeom prst="rect">
            <a:avLst/>
          </a:prstGeom>
        </p:spPr>
      </p:pic>
      <p:sp>
        <p:nvSpPr>
          <p:cNvPr id="16" name="テキスト ボックス 15">
            <a:extLst>
              <a:ext uri="{FF2B5EF4-FFF2-40B4-BE49-F238E27FC236}">
                <a16:creationId xmlns:a16="http://schemas.microsoft.com/office/drawing/2014/main" id="{2910F587-8D1B-49E0-C5CE-5510A356CFD8}"/>
              </a:ext>
            </a:extLst>
          </p:cNvPr>
          <p:cNvSpPr txBox="1"/>
          <p:nvPr/>
        </p:nvSpPr>
        <p:spPr>
          <a:xfrm>
            <a:off x="5058043" y="4799337"/>
            <a:ext cx="485261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0" i="0" dirty="0">
                <a:solidFill>
                  <a:srgbClr val="222222"/>
                </a:solidFill>
                <a:effectLst/>
                <a:latin typeface="Open Sans" panose="020B0606030504020204" pitchFamily="34" charset="0"/>
              </a:rPr>
              <a:t>作成時の初期設定は「曲線」のため「曲線」に変更しても</a:t>
            </a:r>
            <a:endParaRPr lang="en-US" altLang="ja-JP" sz="1400" b="0" i="0" dirty="0">
              <a:solidFill>
                <a:srgbClr val="222222"/>
              </a:solidFill>
              <a:effectLst/>
              <a:latin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0" i="0" dirty="0">
                <a:solidFill>
                  <a:srgbClr val="222222"/>
                </a:solidFill>
                <a:effectLst/>
                <a:latin typeface="Open Sans" panose="020B0606030504020204" pitchFamily="34" charset="0"/>
              </a:rPr>
              <a:t>道路の形状は変わらないことが正</a:t>
            </a:r>
            <a:endParaRPr kumimoji="1" lang="en-US" altLang="ja-JP" sz="1400" b="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A1DBA0DA-6F76-7F5A-0452-997E8D6048A0}"/>
              </a:ext>
            </a:extLst>
          </p:cNvPr>
          <p:cNvSpPr txBox="1"/>
          <p:nvPr/>
        </p:nvSpPr>
        <p:spPr>
          <a:xfrm>
            <a:off x="3083144" y="5852404"/>
            <a:ext cx="88024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u="sng" dirty="0">
                <a:solidFill>
                  <a:schemeClr val="tx1"/>
                </a:solidFill>
                <a:latin typeface="+mn-ea"/>
                <a:ea typeface="+mn-ea"/>
              </a:rPr>
              <a:t>③任意の仮設道路を作図し、現場を閉じて再表示すると同じ道路のはずであるが出力結果比較で差異が発生</a:t>
            </a:r>
            <a:endParaRPr kumimoji="1" lang="en-US" altLang="ja-JP" sz="1400" b="0" u="sng" dirty="0">
              <a:solidFill>
                <a:schemeClr val="tx1"/>
              </a:solidFill>
              <a:latin typeface="+mn-ea"/>
              <a:ea typeface="+mn-ea"/>
            </a:endParaRPr>
          </a:p>
        </p:txBody>
      </p:sp>
    </p:spTree>
    <p:extLst>
      <p:ext uri="{BB962C8B-B14F-4D97-AF65-F5344CB8AC3E}">
        <p14:creationId xmlns:p14="http://schemas.microsoft.com/office/powerpoint/2010/main" val="89416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4211812999"/>
              </p:ext>
            </p:extLst>
          </p:nvPr>
        </p:nvGraphicFramePr>
        <p:xfrm>
          <a:off x="497711" y="911916"/>
          <a:ext cx="11558454" cy="3921341"/>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42769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土量計算</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概要：土量計算において</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と差分が非常に大きい不具合の改修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詳細：点群密度が低い現場で作図した場合、土量計算結果が</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と土量差分が非常に大きく発生していたが、点群密度を補完することで</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に近い結果が出るよう改修されました。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grpSp>
        <p:nvGrpSpPr>
          <p:cNvPr id="14" name="グループ化 13">
            <a:extLst>
              <a:ext uri="{FF2B5EF4-FFF2-40B4-BE49-F238E27FC236}">
                <a16:creationId xmlns:a16="http://schemas.microsoft.com/office/drawing/2014/main" id="{DA085CA0-6BAC-66E4-1C86-74D44E378D03}"/>
              </a:ext>
            </a:extLst>
          </p:cNvPr>
          <p:cNvGrpSpPr/>
          <p:nvPr/>
        </p:nvGrpSpPr>
        <p:grpSpPr>
          <a:xfrm>
            <a:off x="3238921" y="2499223"/>
            <a:ext cx="7636816" cy="2281583"/>
            <a:chOff x="3259018" y="2233500"/>
            <a:chExt cx="7636816" cy="2281583"/>
          </a:xfrm>
        </p:grpSpPr>
        <p:pic>
          <p:nvPicPr>
            <p:cNvPr id="4" name="図 3">
              <a:extLst>
                <a:ext uri="{FF2B5EF4-FFF2-40B4-BE49-F238E27FC236}">
                  <a16:creationId xmlns:a16="http://schemas.microsoft.com/office/drawing/2014/main" id="{70AD4824-71DF-178D-B827-5C666C82DF1E}"/>
                </a:ext>
              </a:extLst>
            </p:cNvPr>
            <p:cNvPicPr>
              <a:picLocks noChangeAspect="1"/>
            </p:cNvPicPr>
            <p:nvPr/>
          </p:nvPicPr>
          <p:blipFill rotWithShape="1">
            <a:blip r:embed="rId2"/>
            <a:srcRect l="2155" t="52043" r="8465" b="327"/>
            <a:stretch/>
          </p:blipFill>
          <p:spPr>
            <a:xfrm>
              <a:off x="3259018" y="2233500"/>
              <a:ext cx="3243384" cy="2281583"/>
            </a:xfrm>
            <a:prstGeom prst="rect">
              <a:avLst/>
            </a:prstGeom>
          </p:spPr>
        </p:pic>
        <p:sp>
          <p:nvSpPr>
            <p:cNvPr id="5" name="テキスト ボックス 4">
              <a:extLst>
                <a:ext uri="{FF2B5EF4-FFF2-40B4-BE49-F238E27FC236}">
                  <a16:creationId xmlns:a16="http://schemas.microsoft.com/office/drawing/2014/main" id="{8AD09220-A8D2-7082-2036-7DCF31567CA2}"/>
                </a:ext>
              </a:extLst>
            </p:cNvPr>
            <p:cNvSpPr txBox="1"/>
            <p:nvPr/>
          </p:nvSpPr>
          <p:spPr>
            <a:xfrm>
              <a:off x="6761369" y="3653897"/>
              <a:ext cx="413446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n-ea"/>
                  <a:ea typeface="+mn-ea"/>
                </a:rPr>
                <a:t>点群密度が低いと穴ができて補完されないことで</a:t>
              </a:r>
              <a:endParaRPr kumimoji="1" lang="en-US" altLang="ja-JP" sz="14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0" dirty="0">
                  <a:solidFill>
                    <a:schemeClr val="tx1"/>
                  </a:solidFill>
                  <a:latin typeface="+mn-ea"/>
                  <a:ea typeface="+mn-ea"/>
                </a:rPr>
                <a:t>SC Dashboard</a:t>
              </a:r>
              <a:r>
                <a:rPr kumimoji="1" lang="ja-JP" altLang="en-US" sz="1400" b="0" dirty="0">
                  <a:solidFill>
                    <a:schemeClr val="tx1"/>
                  </a:solidFill>
                  <a:latin typeface="+mn-ea"/>
                  <a:ea typeface="+mn-ea"/>
                </a:rPr>
                <a:t>と差分が非常に大きい状態だった</a:t>
              </a:r>
              <a:endParaRPr kumimoji="1" lang="en-US" altLang="ja-JP" sz="1400" b="0" dirty="0">
                <a:solidFill>
                  <a:schemeClr val="tx1"/>
                </a:solidFill>
                <a:latin typeface="+mn-ea"/>
                <a:ea typeface="+mn-ea"/>
              </a:endParaRPr>
            </a:p>
          </p:txBody>
        </p:sp>
        <p:cxnSp>
          <p:nvCxnSpPr>
            <p:cNvPr id="12" name="直線矢印コネクタ 11">
              <a:extLst>
                <a:ext uri="{FF2B5EF4-FFF2-40B4-BE49-F238E27FC236}">
                  <a16:creationId xmlns:a16="http://schemas.microsoft.com/office/drawing/2014/main" id="{1AB0F994-4456-7B58-D3C2-9DEF58E44176}"/>
                </a:ext>
              </a:extLst>
            </p:cNvPr>
            <p:cNvCxnSpPr>
              <a:cxnSpLocks/>
            </p:cNvCxnSpPr>
            <p:nvPr/>
          </p:nvCxnSpPr>
          <p:spPr>
            <a:xfrm flipH="1">
              <a:off x="6448754" y="3915507"/>
              <a:ext cx="42203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75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26226</TotalTime>
  <Words>757</Words>
  <Application>Microsoft Office PowerPoint</Application>
  <PresentationFormat>ワイド画面</PresentationFormat>
  <Paragraphs>85</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7</vt:i4>
      </vt:variant>
    </vt:vector>
  </HeadingPairs>
  <TitlesOfParts>
    <vt:vector size="19" baseType="lpstr">
      <vt:lpstr>Meiryo UI</vt:lpstr>
      <vt:lpstr>小塚ゴシック Pr6N B</vt:lpstr>
      <vt:lpstr>游ゴシック</vt:lpstr>
      <vt:lpstr>游ゴシック Light</vt:lpstr>
      <vt:lpstr>游ゴシック Medium</vt:lpstr>
      <vt:lpstr>Arial</vt:lpstr>
      <vt:lpstr>Lucida Sans Unicode</vt:lpstr>
      <vt:lpstr>Open Sans</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310</cp:revision>
  <dcterms:created xsi:type="dcterms:W3CDTF">2021-03-26T09:54:52Z</dcterms:created>
  <dcterms:modified xsi:type="dcterms:W3CDTF">2023-10-25T08:55:36Z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