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38" r:id="rId10"/>
    <p:sldId id="336" r:id="rId11"/>
    <p:sldId id="337"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22CCA-7D78-404F-8213-FF1CC9D26D89}" v="63" dt="2023-11-07T05:38:11.5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3545" autoAdjust="0"/>
  </p:normalViewPr>
  <p:slideViewPr>
    <p:cSldViewPr snapToGrid="0">
      <p:cViewPr varScale="1">
        <p:scale>
          <a:sx n="98" d="100"/>
          <a:sy n="98" d="100"/>
        </p:scale>
        <p:origin x="259" y="8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2023.11.9(</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11</a:t>
            </a:r>
            <a:r>
              <a:rPr lang="ja-JP" altLang="en-US" u="sng" dirty="0">
                <a:latin typeface="+mn-ea"/>
              </a:rPr>
              <a:t>月</a:t>
            </a:r>
            <a:r>
              <a:rPr lang="en-US" altLang="ja-JP" u="sng" dirty="0">
                <a:latin typeface="+mn-ea"/>
              </a:rPr>
              <a:t>9</a:t>
            </a:r>
            <a:r>
              <a:rPr lang="ja-JP" altLang="en-US" u="sng" dirty="0">
                <a:latin typeface="+mn-ea"/>
              </a:rPr>
              <a:t>日</a:t>
            </a:r>
            <a:r>
              <a:rPr lang="en-US" altLang="ja-JP" u="sng" dirty="0">
                <a:latin typeface="+mn-ea"/>
              </a:rPr>
              <a:t>(</a:t>
            </a:r>
            <a:r>
              <a:rPr lang="ja-JP" altLang="en-US" u="sng" dirty="0">
                <a:latin typeface="+mn-ea"/>
              </a:rPr>
              <a:t>木</a:t>
            </a:r>
            <a:r>
              <a:rPr lang="en-US" altLang="ja-JP" u="sng" dirty="0">
                <a:latin typeface="+mn-ea"/>
              </a:rPr>
              <a:t>)</a:t>
            </a:r>
            <a:r>
              <a:rPr lang="ja-JP" altLang="en-US" u="sng" dirty="0">
                <a:latin typeface="+mn-ea"/>
              </a:rPr>
              <a:t>　</a:t>
            </a:r>
            <a:r>
              <a:rPr lang="en-US" altLang="ja-JP" u="sng" dirty="0">
                <a:latin typeface="+mn-ea"/>
              </a:rPr>
              <a:t>18:00</a:t>
            </a:r>
            <a:r>
              <a:rPr lang="ja-JP" altLang="en-US" u="sng" dirty="0">
                <a:latin typeface="+mn-ea"/>
              </a:rPr>
              <a:t>～</a:t>
            </a:r>
            <a:r>
              <a:rPr lang="en-US" altLang="ja-JP" u="sng" dirty="0">
                <a:latin typeface="+mn-ea"/>
              </a:rPr>
              <a:t>20:00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8" name="表 5">
            <a:extLst>
              <a:ext uri="{FF2B5EF4-FFF2-40B4-BE49-F238E27FC236}">
                <a16:creationId xmlns:a16="http://schemas.microsoft.com/office/drawing/2014/main" id="{99FA9CBE-D388-811D-E0C2-694E6E6CE91B}"/>
              </a:ext>
            </a:extLst>
          </p:cNvPr>
          <p:cNvGraphicFramePr>
            <a:graphicFrameLocks noGrp="1"/>
          </p:cNvGraphicFramePr>
          <p:nvPr>
            <p:extLst>
              <p:ext uri="{D42A27DB-BD31-4B8C-83A1-F6EECF244321}">
                <p14:modId xmlns:p14="http://schemas.microsoft.com/office/powerpoint/2010/main" val="304115529"/>
              </p:ext>
            </p:extLst>
          </p:nvPr>
        </p:nvGraphicFramePr>
        <p:xfrm>
          <a:off x="497712" y="2595874"/>
          <a:ext cx="11558454" cy="3429788"/>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9690">
                  <a:extLst>
                    <a:ext uri="{9D8B030D-6E8A-4147-A177-3AD203B41FA5}">
                      <a16:colId xmlns:a16="http://schemas.microsoft.com/office/drawing/2014/main" val="134053511"/>
                    </a:ext>
                  </a:extLst>
                </a:gridCol>
                <a:gridCol w="9047243">
                  <a:extLst>
                    <a:ext uri="{9D8B030D-6E8A-4147-A177-3AD203B41FA5}">
                      <a16:colId xmlns:a16="http://schemas.microsoft.com/office/drawing/2014/main" val="3343669445"/>
                    </a:ext>
                  </a:extLst>
                </a:gridCol>
              </a:tblGrid>
              <a:tr h="46206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96771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ホームボタン</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廃止</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概要：ホームボタン廃止</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詳細：ホームボタンに機能はなく、各点群・設計データの虫眼鏡マークをクリックすることで対象地形にフォーカス可能なため、不要と判断しホームボタン廃止します。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176605211"/>
                  </a:ext>
                </a:extLst>
              </a:tr>
            </a:tbl>
          </a:graphicData>
        </a:graphic>
      </p:graphicFrame>
      <p:grpSp>
        <p:nvGrpSpPr>
          <p:cNvPr id="19" name="グループ化 18">
            <a:extLst>
              <a:ext uri="{FF2B5EF4-FFF2-40B4-BE49-F238E27FC236}">
                <a16:creationId xmlns:a16="http://schemas.microsoft.com/office/drawing/2014/main" id="{44479F1D-A371-0544-96DF-B353C7B18B78}"/>
              </a:ext>
            </a:extLst>
          </p:cNvPr>
          <p:cNvGrpSpPr/>
          <p:nvPr/>
        </p:nvGrpSpPr>
        <p:grpSpPr>
          <a:xfrm>
            <a:off x="3252421" y="3947363"/>
            <a:ext cx="2843579" cy="1931933"/>
            <a:chOff x="3252421" y="3947363"/>
            <a:chExt cx="2843579" cy="1931933"/>
          </a:xfrm>
        </p:grpSpPr>
        <p:pic>
          <p:nvPicPr>
            <p:cNvPr id="11" name="図 10">
              <a:extLst>
                <a:ext uri="{FF2B5EF4-FFF2-40B4-BE49-F238E27FC236}">
                  <a16:creationId xmlns:a16="http://schemas.microsoft.com/office/drawing/2014/main" id="{5F677DC7-6FDD-E65E-D825-2910881FE004}"/>
                </a:ext>
              </a:extLst>
            </p:cNvPr>
            <p:cNvPicPr>
              <a:picLocks noChangeAspect="1"/>
            </p:cNvPicPr>
            <p:nvPr/>
          </p:nvPicPr>
          <p:blipFill>
            <a:blip r:embed="rId2"/>
            <a:stretch>
              <a:fillRect/>
            </a:stretch>
          </p:blipFill>
          <p:spPr>
            <a:xfrm>
              <a:off x="3252421" y="3947363"/>
              <a:ext cx="2843579" cy="1931933"/>
            </a:xfrm>
            <a:prstGeom prst="rect">
              <a:avLst/>
            </a:prstGeom>
          </p:spPr>
        </p:pic>
        <p:sp>
          <p:nvSpPr>
            <p:cNvPr id="13" name="テキスト ボックス 12">
              <a:extLst>
                <a:ext uri="{FF2B5EF4-FFF2-40B4-BE49-F238E27FC236}">
                  <a16:creationId xmlns:a16="http://schemas.microsoft.com/office/drawing/2014/main" id="{CC435B36-838C-6019-1207-2698C735358C}"/>
                </a:ext>
              </a:extLst>
            </p:cNvPr>
            <p:cNvSpPr txBox="1"/>
            <p:nvPr/>
          </p:nvSpPr>
          <p:spPr>
            <a:xfrm>
              <a:off x="4674210" y="4408460"/>
              <a:ext cx="492443" cy="276999"/>
            </a:xfrm>
            <a:prstGeom prst="rect">
              <a:avLst/>
            </a:prstGeom>
            <a:solidFill>
              <a:schemeClr val="bg1"/>
            </a:solidFill>
          </p:spPr>
          <p:txBody>
            <a:bodyPr wrap="none" rtlCol="0">
              <a:spAutoFit/>
            </a:bodyPr>
            <a:lstStyle/>
            <a:p>
              <a:pPr algn="ctr"/>
              <a:r>
                <a:rPr kumimoji="1" lang="ja-JP" altLang="en-US" sz="1200" b="1" dirty="0">
                  <a:solidFill>
                    <a:srgbClr val="FF0000"/>
                  </a:solidFill>
                </a:rPr>
                <a:t>廃止</a:t>
              </a:r>
            </a:p>
          </p:txBody>
        </p:sp>
      </p:gr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826884897"/>
              </p:ext>
            </p:extLst>
          </p:nvPr>
        </p:nvGraphicFramePr>
        <p:xfrm>
          <a:off x="497711" y="911916"/>
          <a:ext cx="11558454" cy="4394730"/>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901088">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摺り付き点群変更機能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概要：複数の点群が存在する場合、摺り付け先の変更機能追加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詳細：複数の点群データをアップロードした場合、点群の摺り付け先を変更する機能を追加しました。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仮設道路・平場作図＞編集＞サイドバーの「摺り付け点群」より摺り付け先を変更できます。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13" name="図 12">
            <a:extLst>
              <a:ext uri="{FF2B5EF4-FFF2-40B4-BE49-F238E27FC236}">
                <a16:creationId xmlns:a16="http://schemas.microsoft.com/office/drawing/2014/main" id="{4040D342-3336-FB98-84B8-91E0DC679587}"/>
              </a:ext>
            </a:extLst>
          </p:cNvPr>
          <p:cNvPicPr>
            <a:picLocks noChangeAspect="1"/>
          </p:cNvPicPr>
          <p:nvPr/>
        </p:nvPicPr>
        <p:blipFill rotWithShape="1">
          <a:blip r:embed="rId2"/>
          <a:srcRect t="8306" r="22179"/>
          <a:stretch/>
        </p:blipFill>
        <p:spPr>
          <a:xfrm>
            <a:off x="3244542" y="2481962"/>
            <a:ext cx="3263836" cy="2303399"/>
          </a:xfrm>
          <a:prstGeom prst="rect">
            <a:avLst/>
          </a:prstGeom>
        </p:spPr>
      </p:pic>
      <p:pic>
        <p:nvPicPr>
          <p:cNvPr id="15" name="図 14">
            <a:extLst>
              <a:ext uri="{FF2B5EF4-FFF2-40B4-BE49-F238E27FC236}">
                <a16:creationId xmlns:a16="http://schemas.microsoft.com/office/drawing/2014/main" id="{5206A7F9-DB09-1AED-E29E-08D96F3E3855}"/>
              </a:ext>
            </a:extLst>
          </p:cNvPr>
          <p:cNvPicPr>
            <a:picLocks noChangeAspect="1"/>
          </p:cNvPicPr>
          <p:nvPr/>
        </p:nvPicPr>
        <p:blipFill rotWithShape="1">
          <a:blip r:embed="rId3"/>
          <a:srcRect l="4253" t="47978" r="71540" b="4354"/>
          <a:stretch/>
        </p:blipFill>
        <p:spPr>
          <a:xfrm>
            <a:off x="6755728" y="2481961"/>
            <a:ext cx="1232452" cy="1453661"/>
          </a:xfrm>
          <a:prstGeom prst="rect">
            <a:avLst/>
          </a:prstGeom>
        </p:spPr>
      </p:pic>
      <p:pic>
        <p:nvPicPr>
          <p:cNvPr id="17" name="図 16">
            <a:extLst>
              <a:ext uri="{FF2B5EF4-FFF2-40B4-BE49-F238E27FC236}">
                <a16:creationId xmlns:a16="http://schemas.microsoft.com/office/drawing/2014/main" id="{BCE6D3D1-449C-3370-7F87-C8E1B6D18D8F}"/>
              </a:ext>
            </a:extLst>
          </p:cNvPr>
          <p:cNvPicPr>
            <a:picLocks noChangeAspect="1"/>
          </p:cNvPicPr>
          <p:nvPr/>
        </p:nvPicPr>
        <p:blipFill rotWithShape="1">
          <a:blip r:embed="rId4"/>
          <a:srcRect t="8306" r="22179"/>
          <a:stretch/>
        </p:blipFill>
        <p:spPr>
          <a:xfrm>
            <a:off x="8293663" y="2481961"/>
            <a:ext cx="3263836" cy="2303399"/>
          </a:xfrm>
          <a:prstGeom prst="rect">
            <a:avLst/>
          </a:prstGeom>
        </p:spPr>
      </p:pic>
      <p:sp>
        <p:nvSpPr>
          <p:cNvPr id="18" name="正方形/長方形 17">
            <a:extLst>
              <a:ext uri="{FF2B5EF4-FFF2-40B4-BE49-F238E27FC236}">
                <a16:creationId xmlns:a16="http://schemas.microsoft.com/office/drawing/2014/main" id="{307DB1F0-2F02-CF93-B7EB-542767EA8462}"/>
              </a:ext>
            </a:extLst>
          </p:cNvPr>
          <p:cNvSpPr/>
          <p:nvPr/>
        </p:nvSpPr>
        <p:spPr>
          <a:xfrm>
            <a:off x="3409048" y="3011908"/>
            <a:ext cx="827672" cy="4628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19" name="コネクタ: カギ線 18">
            <a:extLst>
              <a:ext uri="{FF2B5EF4-FFF2-40B4-BE49-F238E27FC236}">
                <a16:creationId xmlns:a16="http://schemas.microsoft.com/office/drawing/2014/main" id="{364DF187-B46B-1C9A-172D-7FE9175F7158}"/>
              </a:ext>
            </a:extLst>
          </p:cNvPr>
          <p:cNvCxnSpPr>
            <a:cxnSpLocks/>
            <a:stCxn id="18" idx="3"/>
            <a:endCxn id="21" idx="1"/>
          </p:cNvCxnSpPr>
          <p:nvPr/>
        </p:nvCxnSpPr>
        <p:spPr>
          <a:xfrm flipV="1">
            <a:off x="4236720" y="3052317"/>
            <a:ext cx="3337624" cy="190997"/>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C5A8C477-CF3C-4992-3088-B267BD97FF1C}"/>
              </a:ext>
            </a:extLst>
          </p:cNvPr>
          <p:cNvSpPr/>
          <p:nvPr/>
        </p:nvSpPr>
        <p:spPr>
          <a:xfrm>
            <a:off x="7574344" y="2977385"/>
            <a:ext cx="413836" cy="1498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2" name="正方形/長方形 21">
            <a:extLst>
              <a:ext uri="{FF2B5EF4-FFF2-40B4-BE49-F238E27FC236}">
                <a16:creationId xmlns:a16="http://schemas.microsoft.com/office/drawing/2014/main" id="{858F98AD-9B33-0FFD-F3D9-18BBC52A8608}"/>
              </a:ext>
            </a:extLst>
          </p:cNvPr>
          <p:cNvSpPr/>
          <p:nvPr/>
        </p:nvSpPr>
        <p:spPr>
          <a:xfrm>
            <a:off x="6799578" y="3580663"/>
            <a:ext cx="948437" cy="1498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3" name="正方形/長方形 22">
            <a:extLst>
              <a:ext uri="{FF2B5EF4-FFF2-40B4-BE49-F238E27FC236}">
                <a16:creationId xmlns:a16="http://schemas.microsoft.com/office/drawing/2014/main" id="{982683EC-25B4-16BF-75B6-FA9BFFD7E417}"/>
              </a:ext>
            </a:extLst>
          </p:cNvPr>
          <p:cNvSpPr/>
          <p:nvPr/>
        </p:nvSpPr>
        <p:spPr>
          <a:xfrm>
            <a:off x="8866122" y="4452391"/>
            <a:ext cx="389087" cy="2537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25" name="コネクタ: カギ線 24">
            <a:extLst>
              <a:ext uri="{FF2B5EF4-FFF2-40B4-BE49-F238E27FC236}">
                <a16:creationId xmlns:a16="http://schemas.microsoft.com/office/drawing/2014/main" id="{CF92C02B-BFD6-51F0-0482-BBFF8E509394}"/>
              </a:ext>
            </a:extLst>
          </p:cNvPr>
          <p:cNvCxnSpPr>
            <a:cxnSpLocks/>
            <a:stCxn id="22" idx="3"/>
            <a:endCxn id="23" idx="0"/>
          </p:cNvCxnSpPr>
          <p:nvPr/>
        </p:nvCxnSpPr>
        <p:spPr>
          <a:xfrm>
            <a:off x="7748015" y="3655595"/>
            <a:ext cx="1312651" cy="796796"/>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629D97A2-5F32-EC5C-0358-F45E5CEC8545}"/>
              </a:ext>
            </a:extLst>
          </p:cNvPr>
          <p:cNvCxnSpPr>
            <a:cxnSpLocks/>
            <a:stCxn id="21" idx="2"/>
            <a:endCxn id="22" idx="0"/>
          </p:cNvCxnSpPr>
          <p:nvPr/>
        </p:nvCxnSpPr>
        <p:spPr>
          <a:xfrm rot="5400000">
            <a:off x="7300823" y="3100223"/>
            <a:ext cx="453415" cy="507465"/>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C88F65E-85F9-6DD7-ABD4-0691C200786B}"/>
              </a:ext>
            </a:extLst>
          </p:cNvPr>
          <p:cNvSpPr txBox="1"/>
          <p:nvPr/>
        </p:nvSpPr>
        <p:spPr>
          <a:xfrm>
            <a:off x="3783948" y="4850660"/>
            <a:ext cx="2492990" cy="276999"/>
          </a:xfrm>
          <a:prstGeom prst="rect">
            <a:avLst/>
          </a:prstGeom>
          <a:noFill/>
        </p:spPr>
        <p:txBody>
          <a:bodyPr wrap="none" rtlCol="0">
            <a:spAutoFit/>
          </a:bodyPr>
          <a:lstStyle/>
          <a:p>
            <a:r>
              <a:rPr kumimoji="1" lang="ja-JP" altLang="en-US" sz="1200" dirty="0">
                <a:latin typeface="+mn-ea"/>
              </a:rPr>
              <a:t>複数の点群データをアップロード</a:t>
            </a:r>
            <a:endParaRPr kumimoji="1" lang="en-US" altLang="ja-JP" sz="1200" dirty="0">
              <a:latin typeface="+mn-ea"/>
            </a:endParaRPr>
          </a:p>
        </p:txBody>
      </p:sp>
      <p:sp>
        <p:nvSpPr>
          <p:cNvPr id="33" name="テキスト ボックス 32">
            <a:extLst>
              <a:ext uri="{FF2B5EF4-FFF2-40B4-BE49-F238E27FC236}">
                <a16:creationId xmlns:a16="http://schemas.microsoft.com/office/drawing/2014/main" id="{018F122D-8CF7-51FB-0217-111C1BFF5EBB}"/>
              </a:ext>
            </a:extLst>
          </p:cNvPr>
          <p:cNvSpPr txBox="1"/>
          <p:nvPr/>
        </p:nvSpPr>
        <p:spPr>
          <a:xfrm>
            <a:off x="6664068" y="3970637"/>
            <a:ext cx="1415772" cy="461665"/>
          </a:xfrm>
          <a:prstGeom prst="rect">
            <a:avLst/>
          </a:prstGeom>
          <a:noFill/>
        </p:spPr>
        <p:txBody>
          <a:bodyPr wrap="none" rtlCol="0">
            <a:spAutoFit/>
          </a:bodyPr>
          <a:lstStyle/>
          <a:p>
            <a:pPr algn="ctr"/>
            <a:r>
              <a:rPr kumimoji="1" lang="ja-JP" altLang="en-US" sz="1200" dirty="0">
                <a:latin typeface="+mn-ea"/>
              </a:rPr>
              <a:t>編集より</a:t>
            </a:r>
            <a:endParaRPr kumimoji="1" lang="en-US" altLang="ja-JP" sz="1200" dirty="0">
              <a:latin typeface="+mn-ea"/>
            </a:endParaRPr>
          </a:p>
          <a:p>
            <a:pPr algn="ctr"/>
            <a:r>
              <a:rPr kumimoji="1" lang="ja-JP" altLang="en-US" sz="1200" dirty="0">
                <a:latin typeface="+mn-ea"/>
              </a:rPr>
              <a:t>サイドバーを確認</a:t>
            </a:r>
            <a:endParaRPr kumimoji="1" lang="en-US" altLang="ja-JP" sz="1200" dirty="0">
              <a:latin typeface="+mn-ea"/>
            </a:endParaRPr>
          </a:p>
        </p:txBody>
      </p:sp>
      <p:sp>
        <p:nvSpPr>
          <p:cNvPr id="34" name="テキスト ボックス 33">
            <a:extLst>
              <a:ext uri="{FF2B5EF4-FFF2-40B4-BE49-F238E27FC236}">
                <a16:creationId xmlns:a16="http://schemas.microsoft.com/office/drawing/2014/main" id="{7410680A-0B2C-3597-0011-0B36726D3E5E}"/>
              </a:ext>
            </a:extLst>
          </p:cNvPr>
          <p:cNvSpPr txBox="1"/>
          <p:nvPr/>
        </p:nvSpPr>
        <p:spPr>
          <a:xfrm>
            <a:off x="8295067" y="4808478"/>
            <a:ext cx="3262432" cy="276999"/>
          </a:xfrm>
          <a:prstGeom prst="rect">
            <a:avLst/>
          </a:prstGeom>
          <a:noFill/>
        </p:spPr>
        <p:txBody>
          <a:bodyPr wrap="none" rtlCol="0">
            <a:spAutoFit/>
          </a:bodyPr>
          <a:lstStyle/>
          <a:p>
            <a:r>
              <a:rPr kumimoji="1" lang="ja-JP" altLang="en-US" sz="1200" dirty="0">
                <a:latin typeface="+mn-ea"/>
              </a:rPr>
              <a:t>摺り付け点群から摺り付け変更先点群を選択</a:t>
            </a:r>
            <a:endParaRPr kumimoji="1" lang="en-US" altLang="ja-JP" sz="1200" dirty="0">
              <a:latin typeface="+mn-ea"/>
            </a:endParaRPr>
          </a:p>
        </p:txBody>
      </p:sp>
    </p:spTree>
    <p:extLst>
      <p:ext uri="{BB962C8B-B14F-4D97-AF65-F5344CB8AC3E}">
        <p14:creationId xmlns:p14="http://schemas.microsoft.com/office/powerpoint/2010/main" val="61092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675236"/>
              </p:ext>
            </p:extLst>
          </p:nvPr>
        </p:nvGraphicFramePr>
        <p:xfrm>
          <a:off x="497711" y="911916"/>
          <a:ext cx="11558454" cy="564519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42769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現場表示不具合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概要：プロジェクトリストから現場が開かれない不具合の改修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詳細：プロジェクトリストの画面を放置してから現場の開くボタンを押すと、現場が開かれず再度プロジェクトリスト画面に戻ってしまう不具合について改修されました。不具合の発生条件としては以下の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点ありました。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①ブラウザ側で負荷過多になった時（データが重い・ネットワークが切れる）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②一定期間未操作時（</a:t>
                      </a:r>
                      <a:r>
                        <a:rPr kumimoji="1" lang="en-US" altLang="ja-JP" sz="1600" b="0" dirty="0">
                          <a:solidFill>
                            <a:schemeClr val="tx1"/>
                          </a:solidFill>
                          <a:latin typeface="+mn-ea"/>
                          <a:ea typeface="+mn-ea"/>
                        </a:rPr>
                        <a:t>Chrome</a:t>
                      </a:r>
                      <a:r>
                        <a:rPr kumimoji="1" lang="ja-JP" altLang="en-US" sz="1600" b="0" dirty="0">
                          <a:solidFill>
                            <a:schemeClr val="tx1"/>
                          </a:solidFill>
                          <a:latin typeface="+mn-ea"/>
                          <a:ea typeface="+mn-ea"/>
                        </a:rPr>
                        <a:t>の場合　</a:t>
                      </a:r>
                      <a:r>
                        <a:rPr kumimoji="1" lang="en-US" altLang="ja-JP" sz="1600" b="0" dirty="0">
                          <a:solidFill>
                            <a:schemeClr val="tx1"/>
                          </a:solidFill>
                          <a:latin typeface="+mn-ea"/>
                          <a:ea typeface="+mn-ea"/>
                        </a:rPr>
                        <a:t>5</a:t>
                      </a:r>
                      <a:r>
                        <a:rPr kumimoji="1" lang="ja-JP" altLang="en-US" sz="1600" b="0" dirty="0">
                          <a:solidFill>
                            <a:schemeClr val="tx1"/>
                          </a:solidFill>
                          <a:latin typeface="+mn-ea"/>
                          <a:ea typeface="+mn-ea"/>
                        </a:rPr>
                        <a:t>分でリフレッシュになってしまう）</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1723851">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仮設道路作図</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概要：短めの道路を描写した際、設計データが縦断</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断面に表示されない不具合の改修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詳細：設定ピッチより短い道路を描写した際、設計データが縦断</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断面に表示されない不具合について改修されました。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950536271"/>
                  </a:ext>
                </a:extLst>
              </a:tr>
            </a:tbl>
          </a:graphicData>
        </a:graphic>
      </p:graphicFrame>
      <p:grpSp>
        <p:nvGrpSpPr>
          <p:cNvPr id="10" name="グループ化 9">
            <a:extLst>
              <a:ext uri="{FF2B5EF4-FFF2-40B4-BE49-F238E27FC236}">
                <a16:creationId xmlns:a16="http://schemas.microsoft.com/office/drawing/2014/main" id="{F5802DB7-7568-5BB7-04DF-54385FA05473}"/>
              </a:ext>
            </a:extLst>
          </p:cNvPr>
          <p:cNvGrpSpPr/>
          <p:nvPr/>
        </p:nvGrpSpPr>
        <p:grpSpPr>
          <a:xfrm>
            <a:off x="3111708" y="2966371"/>
            <a:ext cx="3071446" cy="1746470"/>
            <a:chOff x="4251570" y="3536669"/>
            <a:chExt cx="4992920" cy="2839048"/>
          </a:xfrm>
        </p:grpSpPr>
        <p:pic>
          <p:nvPicPr>
            <p:cNvPr id="7" name="図 6">
              <a:extLst>
                <a:ext uri="{FF2B5EF4-FFF2-40B4-BE49-F238E27FC236}">
                  <a16:creationId xmlns:a16="http://schemas.microsoft.com/office/drawing/2014/main" id="{F2B2FBA9-F862-7196-DE48-200259DFCE0A}"/>
                </a:ext>
              </a:extLst>
            </p:cNvPr>
            <p:cNvPicPr>
              <a:picLocks noChangeAspect="1"/>
            </p:cNvPicPr>
            <p:nvPr/>
          </p:nvPicPr>
          <p:blipFill rotWithShape="1">
            <a:blip r:embed="rId2"/>
            <a:srcRect r="6872"/>
            <a:stretch/>
          </p:blipFill>
          <p:spPr>
            <a:xfrm>
              <a:off x="4251570" y="3536669"/>
              <a:ext cx="4992920" cy="2839048"/>
            </a:xfrm>
            <a:prstGeom prst="rect">
              <a:avLst/>
            </a:prstGeom>
          </p:spPr>
        </p:pic>
        <p:sp>
          <p:nvSpPr>
            <p:cNvPr id="9" name="正方形/長方形 8">
              <a:extLst>
                <a:ext uri="{FF2B5EF4-FFF2-40B4-BE49-F238E27FC236}">
                  <a16:creationId xmlns:a16="http://schemas.microsoft.com/office/drawing/2014/main" id="{811F1FE2-0E40-01DB-B88D-4530FEF6D3DB}"/>
                </a:ext>
              </a:extLst>
            </p:cNvPr>
            <p:cNvSpPr/>
            <p:nvPr/>
          </p:nvSpPr>
          <p:spPr>
            <a:xfrm>
              <a:off x="4251570" y="4498993"/>
              <a:ext cx="1711568" cy="17611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テキスト ボックス 10">
            <a:extLst>
              <a:ext uri="{FF2B5EF4-FFF2-40B4-BE49-F238E27FC236}">
                <a16:creationId xmlns:a16="http://schemas.microsoft.com/office/drawing/2014/main" id="{17F3C417-98F1-75DB-7B9A-B9EEB2D9DE65}"/>
              </a:ext>
            </a:extLst>
          </p:cNvPr>
          <p:cNvSpPr txBox="1"/>
          <p:nvPr/>
        </p:nvSpPr>
        <p:spPr>
          <a:xfrm>
            <a:off x="3347102" y="3823044"/>
            <a:ext cx="2646878" cy="276999"/>
          </a:xfrm>
          <a:prstGeom prst="rect">
            <a:avLst/>
          </a:prstGeom>
          <a:solidFill>
            <a:schemeClr val="bg1"/>
          </a:solidFill>
        </p:spPr>
        <p:txBody>
          <a:bodyPr wrap="none" rtlCol="0">
            <a:spAutoFit/>
          </a:bodyPr>
          <a:lstStyle/>
          <a:p>
            <a:pPr algn="ctr"/>
            <a:r>
              <a:rPr kumimoji="1" lang="ja-JP" altLang="en-US" sz="1200" b="1" dirty="0">
                <a:solidFill>
                  <a:srgbClr val="FF0000"/>
                </a:solidFill>
              </a:rPr>
              <a:t>「開く」で現場が開かれない不具合</a:t>
            </a:r>
          </a:p>
        </p:txBody>
      </p:sp>
      <p:sp>
        <p:nvSpPr>
          <p:cNvPr id="13" name="正方形/長方形 12">
            <a:extLst>
              <a:ext uri="{FF2B5EF4-FFF2-40B4-BE49-F238E27FC236}">
                <a16:creationId xmlns:a16="http://schemas.microsoft.com/office/drawing/2014/main" id="{8342F61E-C0C4-6534-3734-912CA0D31E0B}"/>
              </a:ext>
            </a:extLst>
          </p:cNvPr>
          <p:cNvSpPr/>
          <p:nvPr/>
        </p:nvSpPr>
        <p:spPr>
          <a:xfrm>
            <a:off x="4558066" y="3573986"/>
            <a:ext cx="240580" cy="1305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38775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668130580"/>
              </p:ext>
            </p:extLst>
          </p:nvPr>
        </p:nvGraphicFramePr>
        <p:xfrm>
          <a:off x="497711" y="911916"/>
          <a:ext cx="11558454" cy="566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353642">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ブラウザ動作</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概要：座標入力もしくはキャンセルの動作が重たく、ブラウザが固まる不具合の改修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詳細：仮説道路・平場編集にて、座標入力もしくは座標入力画面でキャンセルボタンを押すと、動作が重くなり、ブラウザが固まる不具合について改修されました。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50536271"/>
                  </a:ext>
                </a:extLst>
              </a:tr>
              <a:tr h="2813538">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表示距離不一致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概要：サイドバー上の道路長さと縦断ビュー上の距離合計が一致していない不具合の改修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詳細：サイドバー上の道路長さと縦断ビュー上の距離合計が一致していない不具合について、いずれも道路の中心線の距離になるよう改修されました。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865376720"/>
                  </a:ext>
                </a:extLst>
              </a:tr>
            </a:tbl>
          </a:graphicData>
        </a:graphic>
      </p:graphicFrame>
      <p:pic>
        <p:nvPicPr>
          <p:cNvPr id="15" name="図 14">
            <a:extLst>
              <a:ext uri="{FF2B5EF4-FFF2-40B4-BE49-F238E27FC236}">
                <a16:creationId xmlns:a16="http://schemas.microsoft.com/office/drawing/2014/main" id="{294AA195-24F3-0130-EC97-16DDE17FD560}"/>
              </a:ext>
            </a:extLst>
          </p:cNvPr>
          <p:cNvPicPr>
            <a:picLocks noChangeAspect="1"/>
          </p:cNvPicPr>
          <p:nvPr/>
        </p:nvPicPr>
        <p:blipFill rotWithShape="1">
          <a:blip r:embed="rId2"/>
          <a:srcRect l="14586" t="24102" r="12339" b="11875"/>
          <a:stretch/>
        </p:blipFill>
        <p:spPr>
          <a:xfrm>
            <a:off x="3266830" y="2246939"/>
            <a:ext cx="2474049" cy="1408354"/>
          </a:xfrm>
          <a:prstGeom prst="rect">
            <a:avLst/>
          </a:prstGeom>
        </p:spPr>
      </p:pic>
      <p:sp>
        <p:nvSpPr>
          <p:cNvPr id="16" name="テキスト ボックス 15">
            <a:extLst>
              <a:ext uri="{FF2B5EF4-FFF2-40B4-BE49-F238E27FC236}">
                <a16:creationId xmlns:a16="http://schemas.microsoft.com/office/drawing/2014/main" id="{1D6AB47F-A32B-EAB7-B773-F88AB17A67AA}"/>
              </a:ext>
            </a:extLst>
          </p:cNvPr>
          <p:cNvSpPr txBox="1"/>
          <p:nvPr/>
        </p:nvSpPr>
        <p:spPr>
          <a:xfrm>
            <a:off x="5740879" y="2738719"/>
            <a:ext cx="2185214" cy="646331"/>
          </a:xfrm>
          <a:prstGeom prst="rect">
            <a:avLst/>
          </a:prstGeom>
          <a:noFill/>
        </p:spPr>
        <p:txBody>
          <a:bodyPr wrap="none" rtlCol="0">
            <a:spAutoFit/>
          </a:bodyPr>
          <a:lstStyle/>
          <a:p>
            <a:r>
              <a:rPr kumimoji="1" lang="ja-JP" altLang="en-US" sz="1200" dirty="0">
                <a:latin typeface="+mn-ea"/>
                <a:ea typeface="+mn-ea"/>
              </a:rPr>
              <a:t>・座標入力で決定</a:t>
            </a:r>
            <a:endParaRPr kumimoji="1" lang="en-US" altLang="ja-JP" sz="1200" dirty="0">
              <a:latin typeface="+mn-ea"/>
              <a:ea typeface="+mn-ea"/>
            </a:endParaRPr>
          </a:p>
          <a:p>
            <a:r>
              <a:rPr kumimoji="1" lang="ja-JP" altLang="en-US" sz="1200" dirty="0">
                <a:latin typeface="+mn-ea"/>
              </a:rPr>
              <a:t>・座標入力のキャンセル</a:t>
            </a:r>
            <a:endParaRPr kumimoji="1" lang="en-US" altLang="ja-JP" sz="1200" dirty="0">
              <a:latin typeface="+mn-ea"/>
            </a:endParaRPr>
          </a:p>
          <a:p>
            <a:r>
              <a:rPr kumimoji="1" lang="ja-JP" altLang="en-US" sz="1200" dirty="0">
                <a:latin typeface="+mn-ea"/>
              </a:rPr>
              <a:t>の動作にてブラウザが固まる</a:t>
            </a:r>
            <a:endParaRPr kumimoji="1" lang="en-US" altLang="ja-JP" sz="1200" dirty="0">
              <a:latin typeface="+mn-ea"/>
            </a:endParaRPr>
          </a:p>
        </p:txBody>
      </p:sp>
      <p:grpSp>
        <p:nvGrpSpPr>
          <p:cNvPr id="11" name="グループ化 10">
            <a:extLst>
              <a:ext uri="{FF2B5EF4-FFF2-40B4-BE49-F238E27FC236}">
                <a16:creationId xmlns:a16="http://schemas.microsoft.com/office/drawing/2014/main" id="{71F52DBC-5DBF-1C77-9443-7D093D13EF90}"/>
              </a:ext>
            </a:extLst>
          </p:cNvPr>
          <p:cNvGrpSpPr/>
          <p:nvPr/>
        </p:nvGrpSpPr>
        <p:grpSpPr>
          <a:xfrm>
            <a:off x="3282461" y="4529204"/>
            <a:ext cx="3428374" cy="1957566"/>
            <a:chOff x="3266830" y="4900434"/>
            <a:chExt cx="3428374" cy="1957566"/>
          </a:xfrm>
        </p:grpSpPr>
        <p:pic>
          <p:nvPicPr>
            <p:cNvPr id="2" name="図 1">
              <a:extLst>
                <a:ext uri="{FF2B5EF4-FFF2-40B4-BE49-F238E27FC236}">
                  <a16:creationId xmlns:a16="http://schemas.microsoft.com/office/drawing/2014/main" id="{C9B0B52B-2DBA-7A59-F8D7-BEE336908E89}"/>
                </a:ext>
              </a:extLst>
            </p:cNvPr>
            <p:cNvPicPr>
              <a:picLocks noChangeAspect="1"/>
            </p:cNvPicPr>
            <p:nvPr/>
          </p:nvPicPr>
          <p:blipFill>
            <a:blip r:embed="rId3"/>
            <a:stretch>
              <a:fillRect/>
            </a:stretch>
          </p:blipFill>
          <p:spPr>
            <a:xfrm>
              <a:off x="3266830" y="4900434"/>
              <a:ext cx="3095221" cy="1957566"/>
            </a:xfrm>
            <a:prstGeom prst="rect">
              <a:avLst/>
            </a:prstGeom>
          </p:spPr>
        </p:pic>
        <p:sp>
          <p:nvSpPr>
            <p:cNvPr id="5" name="正方形/長方形 4">
              <a:extLst>
                <a:ext uri="{FF2B5EF4-FFF2-40B4-BE49-F238E27FC236}">
                  <a16:creationId xmlns:a16="http://schemas.microsoft.com/office/drawing/2014/main" id="{B7913535-5E0A-A677-A316-A135E0C01C66}"/>
                </a:ext>
              </a:extLst>
            </p:cNvPr>
            <p:cNvSpPr/>
            <p:nvPr/>
          </p:nvSpPr>
          <p:spPr>
            <a:xfrm>
              <a:off x="3342775" y="5879217"/>
              <a:ext cx="494580" cy="2050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7" name="正方形/長方形 6">
              <a:extLst>
                <a:ext uri="{FF2B5EF4-FFF2-40B4-BE49-F238E27FC236}">
                  <a16:creationId xmlns:a16="http://schemas.microsoft.com/office/drawing/2014/main" id="{BDFE03BA-9323-AA64-173F-76B5F5E1FDBE}"/>
                </a:ext>
              </a:extLst>
            </p:cNvPr>
            <p:cNvSpPr/>
            <p:nvPr/>
          </p:nvSpPr>
          <p:spPr>
            <a:xfrm>
              <a:off x="5865262" y="6546197"/>
              <a:ext cx="494580" cy="2050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9" name="コネクタ: カギ線 8">
              <a:extLst>
                <a:ext uri="{FF2B5EF4-FFF2-40B4-BE49-F238E27FC236}">
                  <a16:creationId xmlns:a16="http://schemas.microsoft.com/office/drawing/2014/main" id="{2D42329B-B240-B088-C06C-D0FB88F5B01C}"/>
                </a:ext>
              </a:extLst>
            </p:cNvPr>
            <p:cNvCxnSpPr>
              <a:cxnSpLocks/>
              <a:stCxn id="5" idx="3"/>
              <a:endCxn id="7" idx="0"/>
            </p:cNvCxnSpPr>
            <p:nvPr/>
          </p:nvCxnSpPr>
          <p:spPr>
            <a:xfrm>
              <a:off x="3837355" y="5981747"/>
              <a:ext cx="2275197" cy="564450"/>
            </a:xfrm>
            <a:prstGeom prst="bentConnector2">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0FA6F8E-88E7-7455-0BE6-7CD8DD989945}"/>
                </a:ext>
              </a:extLst>
            </p:cNvPr>
            <p:cNvSpPr txBox="1"/>
            <p:nvPr/>
          </p:nvSpPr>
          <p:spPr>
            <a:xfrm>
              <a:off x="4048326" y="5608173"/>
              <a:ext cx="2646878" cy="276999"/>
            </a:xfrm>
            <a:prstGeom prst="rect">
              <a:avLst/>
            </a:prstGeom>
            <a:solidFill>
              <a:schemeClr val="bg1"/>
            </a:solidFill>
          </p:spPr>
          <p:txBody>
            <a:bodyPr wrap="none" rtlCol="0">
              <a:spAutoFit/>
            </a:bodyPr>
            <a:lstStyle/>
            <a:p>
              <a:pPr algn="ctr"/>
              <a:r>
                <a:rPr kumimoji="1" lang="ja-JP" altLang="en-US" sz="1200" b="1" dirty="0">
                  <a:solidFill>
                    <a:srgbClr val="FF0000"/>
                  </a:solidFill>
                </a:rPr>
                <a:t>不一致だった→道路の中心線距離へ</a:t>
              </a:r>
            </a:p>
          </p:txBody>
        </p:sp>
      </p:grpSp>
    </p:spTree>
    <p:extLst>
      <p:ext uri="{BB962C8B-B14F-4D97-AF65-F5344CB8AC3E}">
        <p14:creationId xmlns:p14="http://schemas.microsoft.com/office/powerpoint/2010/main" val="227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26541</TotalTime>
  <Words>561</Words>
  <Application>Microsoft Office PowerPoint</Application>
  <PresentationFormat>ワイド画面</PresentationFormat>
  <Paragraphs>68</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6</vt:i4>
      </vt:variant>
    </vt:vector>
  </HeadingPairs>
  <TitlesOfParts>
    <vt:vector size="1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2023-11-08T09:30:46Z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