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37" r:id="rId9"/>
    <p:sldId id="439" r:id="rId10"/>
    <p:sldId id="468" r:id="rId11"/>
    <p:sldId id="473" r:id="rId12"/>
    <p:sldId id="474" r:id="rId13"/>
    <p:sldId id="475" r:id="rId14"/>
    <p:sldId id="476" r:id="rId15"/>
    <p:sldId id="478" r:id="rId16"/>
    <p:sldId id="479" r:id="rId17"/>
    <p:sldId id="480" r:id="rId18"/>
    <p:sldId id="481" r:id="rId19"/>
    <p:sldId id="482" r:id="rId20"/>
    <p:sldId id="483" r:id="rId21"/>
    <p:sldId id="30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1323A"/>
    <a:srgbClr val="FFFF00"/>
    <a:srgbClr val="0000DA"/>
    <a:srgbClr val="E5E8ED"/>
    <a:srgbClr val="4472C4"/>
    <a:srgbClr val="1B477D"/>
    <a:srgbClr val="106EBE"/>
    <a:srgbClr val="CBCBCB"/>
    <a:srgbClr val="562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C15A8-13BE-4567-9921-EA6711A388AE}" v="28" dt="2023-10-19T14:52:40.3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89" autoAdjust="0"/>
    <p:restoredTop sz="96279" autoAdjust="0"/>
  </p:normalViewPr>
  <p:slideViewPr>
    <p:cSldViewPr snapToGrid="0">
      <p:cViewPr varScale="1">
        <p:scale>
          <a:sx n="88" d="100"/>
          <a:sy n="88" d="100"/>
        </p:scale>
        <p:origin x="336" y="67"/>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2025.11.11</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1951893660"/>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概要：オブジェクトが摺り付いているデータレイヤーが削除できてしまう不具合を修正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lang="ja-JP" altLang="en-US" sz="1600" dirty="0"/>
                        <a:t>オブジェクトが摺り付いているデータレイヤーを削除できてしまう不具合を修正しま</a:t>
                      </a:r>
                      <a:br>
                        <a:rPr lang="en-US" altLang="ja-JP" sz="1600" dirty="0"/>
                      </a:br>
                      <a:r>
                        <a:rPr lang="ja-JP" altLang="en-US" sz="1600" dirty="0"/>
                        <a:t>　　　した。この修正により、オブジェクトが摺り付いているデータレイヤーは削除できなく</a:t>
                      </a:r>
                      <a:br>
                        <a:rPr lang="en-US" altLang="ja-JP" sz="1600" dirty="0"/>
                      </a:br>
                      <a:r>
                        <a:rPr lang="ja-JP" altLang="en-US" sz="1600" dirty="0"/>
                        <a:t>　　　なり、警告メッセージが表示されるようになります。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11" name="矢印: 右 10">
            <a:extLst>
              <a:ext uri="{FF2B5EF4-FFF2-40B4-BE49-F238E27FC236}">
                <a16:creationId xmlns:a16="http://schemas.microsoft.com/office/drawing/2014/main" id="{8BCA43D9-9638-B421-CA4F-177F15755713}"/>
              </a:ext>
            </a:extLst>
          </p:cNvPr>
          <p:cNvSpPr/>
          <p:nvPr/>
        </p:nvSpPr>
        <p:spPr>
          <a:xfrm>
            <a:off x="7046604" y="4080961"/>
            <a:ext cx="507816" cy="8098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4B075C6-94C6-B529-A34B-A67AC810AE04}"/>
              </a:ext>
            </a:extLst>
          </p:cNvPr>
          <p:cNvSpPr/>
          <p:nvPr/>
        </p:nvSpPr>
        <p:spPr>
          <a:xfrm>
            <a:off x="3756248" y="2288147"/>
            <a:ext cx="2584211" cy="37152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Before</a:t>
            </a:r>
            <a:endParaRPr kumimoji="1" lang="ja-JP" altLang="en-US" b="1" dirty="0"/>
          </a:p>
        </p:txBody>
      </p:sp>
      <p:sp>
        <p:nvSpPr>
          <p:cNvPr id="13" name="正方形/長方形 12">
            <a:extLst>
              <a:ext uri="{FF2B5EF4-FFF2-40B4-BE49-F238E27FC236}">
                <a16:creationId xmlns:a16="http://schemas.microsoft.com/office/drawing/2014/main" id="{1B57171D-EC3B-FD8C-778A-8925D0055DAF}"/>
              </a:ext>
            </a:extLst>
          </p:cNvPr>
          <p:cNvSpPr/>
          <p:nvPr/>
        </p:nvSpPr>
        <p:spPr>
          <a:xfrm>
            <a:off x="8062881" y="2278030"/>
            <a:ext cx="2584211" cy="37152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After</a:t>
            </a:r>
            <a:endParaRPr kumimoji="1" lang="ja-JP" altLang="en-US" b="1" dirty="0"/>
          </a:p>
        </p:txBody>
      </p:sp>
      <p:sp>
        <p:nvSpPr>
          <p:cNvPr id="23" name="正方形/長方形 22">
            <a:extLst>
              <a:ext uri="{FF2B5EF4-FFF2-40B4-BE49-F238E27FC236}">
                <a16:creationId xmlns:a16="http://schemas.microsoft.com/office/drawing/2014/main" id="{64254FA6-D887-1C52-B90F-2EF69EA2E695}"/>
              </a:ext>
            </a:extLst>
          </p:cNvPr>
          <p:cNvSpPr/>
          <p:nvPr/>
        </p:nvSpPr>
        <p:spPr>
          <a:xfrm>
            <a:off x="8759835" y="3575910"/>
            <a:ext cx="373864" cy="2297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吹き出し: 四角形 23">
            <a:extLst>
              <a:ext uri="{FF2B5EF4-FFF2-40B4-BE49-F238E27FC236}">
                <a16:creationId xmlns:a16="http://schemas.microsoft.com/office/drawing/2014/main" id="{E7C4684F-4D40-F235-F88F-763000A67E9F}"/>
              </a:ext>
            </a:extLst>
          </p:cNvPr>
          <p:cNvSpPr/>
          <p:nvPr/>
        </p:nvSpPr>
        <p:spPr>
          <a:xfrm>
            <a:off x="9329711" y="3575910"/>
            <a:ext cx="559385" cy="259944"/>
          </a:xfrm>
          <a:prstGeom prst="wedgeRectCallout">
            <a:avLst>
              <a:gd name="adj1" fmla="val -81128"/>
              <a:gd name="adj2" fmla="val 10030"/>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削除</a:t>
            </a:r>
            <a:endParaRPr kumimoji="1" lang="en-US" altLang="ja-JP" sz="1000" b="1" dirty="0">
              <a:solidFill>
                <a:srgbClr val="FF0000"/>
              </a:solidFill>
            </a:endParaRPr>
          </a:p>
        </p:txBody>
      </p:sp>
      <p:grpSp>
        <p:nvGrpSpPr>
          <p:cNvPr id="34" name="グループ化 33">
            <a:extLst>
              <a:ext uri="{FF2B5EF4-FFF2-40B4-BE49-F238E27FC236}">
                <a16:creationId xmlns:a16="http://schemas.microsoft.com/office/drawing/2014/main" id="{D1BCBC25-3731-33D3-7953-B5EACC6CF5FB}"/>
              </a:ext>
            </a:extLst>
          </p:cNvPr>
          <p:cNvGrpSpPr/>
          <p:nvPr/>
        </p:nvGrpSpPr>
        <p:grpSpPr>
          <a:xfrm>
            <a:off x="3756249" y="2665910"/>
            <a:ext cx="2594617" cy="1820000"/>
            <a:chOff x="3756249" y="2665910"/>
            <a:chExt cx="2594617" cy="1820000"/>
          </a:xfrm>
        </p:grpSpPr>
        <p:pic>
          <p:nvPicPr>
            <p:cNvPr id="7" name="図 6">
              <a:extLst>
                <a:ext uri="{FF2B5EF4-FFF2-40B4-BE49-F238E27FC236}">
                  <a16:creationId xmlns:a16="http://schemas.microsoft.com/office/drawing/2014/main" id="{E9654C75-24A0-0D43-575F-8BFDA3D305E0}"/>
                </a:ext>
              </a:extLst>
            </p:cNvPr>
            <p:cNvPicPr>
              <a:picLocks noChangeAspect="1"/>
            </p:cNvPicPr>
            <p:nvPr/>
          </p:nvPicPr>
          <p:blipFill>
            <a:blip r:embed="rId2"/>
            <a:stretch>
              <a:fillRect/>
            </a:stretch>
          </p:blipFill>
          <p:spPr>
            <a:xfrm>
              <a:off x="3756249" y="2665910"/>
              <a:ext cx="2594617" cy="1820000"/>
            </a:xfrm>
            <a:prstGeom prst="rect">
              <a:avLst/>
            </a:prstGeom>
          </p:spPr>
        </p:pic>
        <p:sp>
          <p:nvSpPr>
            <p:cNvPr id="5" name="正方形/長方形 4">
              <a:extLst>
                <a:ext uri="{FF2B5EF4-FFF2-40B4-BE49-F238E27FC236}">
                  <a16:creationId xmlns:a16="http://schemas.microsoft.com/office/drawing/2014/main" id="{9B27C30B-F0CA-0BE9-4E5E-A34594866317}"/>
                </a:ext>
              </a:extLst>
            </p:cNvPr>
            <p:cNvSpPr/>
            <p:nvPr/>
          </p:nvSpPr>
          <p:spPr>
            <a:xfrm>
              <a:off x="4511646" y="3575910"/>
              <a:ext cx="373864" cy="2297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四角形 13">
              <a:extLst>
                <a:ext uri="{FF2B5EF4-FFF2-40B4-BE49-F238E27FC236}">
                  <a16:creationId xmlns:a16="http://schemas.microsoft.com/office/drawing/2014/main" id="{BAFCD3FD-98C7-C1FF-FF44-2BE597C6827D}"/>
                </a:ext>
              </a:extLst>
            </p:cNvPr>
            <p:cNvSpPr/>
            <p:nvPr/>
          </p:nvSpPr>
          <p:spPr>
            <a:xfrm>
              <a:off x="5081522" y="3575910"/>
              <a:ext cx="559385" cy="259944"/>
            </a:xfrm>
            <a:prstGeom prst="wedgeRectCallout">
              <a:avLst>
                <a:gd name="adj1" fmla="val -81128"/>
                <a:gd name="adj2" fmla="val 10030"/>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削除</a:t>
              </a:r>
              <a:endParaRPr kumimoji="1" lang="en-US" altLang="ja-JP" sz="1000" b="1" dirty="0">
                <a:solidFill>
                  <a:srgbClr val="FF0000"/>
                </a:solidFill>
              </a:endParaRPr>
            </a:p>
          </p:txBody>
        </p:sp>
        <p:sp>
          <p:nvSpPr>
            <p:cNvPr id="33" name="正方形/長方形 32">
              <a:extLst>
                <a:ext uri="{FF2B5EF4-FFF2-40B4-BE49-F238E27FC236}">
                  <a16:creationId xmlns:a16="http://schemas.microsoft.com/office/drawing/2014/main" id="{40FFEC1E-0912-D166-C416-EC04D80AFE97}"/>
                </a:ext>
              </a:extLst>
            </p:cNvPr>
            <p:cNvSpPr/>
            <p:nvPr/>
          </p:nvSpPr>
          <p:spPr>
            <a:xfrm>
              <a:off x="4065249" y="2776538"/>
              <a:ext cx="373864" cy="103236"/>
            </a:xfrm>
            <a:prstGeom prst="rect">
              <a:avLst/>
            </a:prstGeom>
            <a:solidFill>
              <a:srgbClr val="31323A"/>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4DD74FE7-01B0-D393-4E98-6FAF12AEA305}"/>
              </a:ext>
            </a:extLst>
          </p:cNvPr>
          <p:cNvGrpSpPr/>
          <p:nvPr/>
        </p:nvGrpSpPr>
        <p:grpSpPr>
          <a:xfrm>
            <a:off x="3766280" y="4600030"/>
            <a:ext cx="3384314" cy="1819999"/>
            <a:chOff x="3766280" y="4600030"/>
            <a:chExt cx="3384314" cy="1819999"/>
          </a:xfrm>
        </p:grpSpPr>
        <p:pic>
          <p:nvPicPr>
            <p:cNvPr id="9" name="図 8">
              <a:extLst>
                <a:ext uri="{FF2B5EF4-FFF2-40B4-BE49-F238E27FC236}">
                  <a16:creationId xmlns:a16="http://schemas.microsoft.com/office/drawing/2014/main" id="{8C2AE550-22CF-47AC-5CD4-6D1B2A08601A}"/>
                </a:ext>
              </a:extLst>
            </p:cNvPr>
            <p:cNvPicPr>
              <a:picLocks noChangeAspect="1"/>
            </p:cNvPicPr>
            <p:nvPr/>
          </p:nvPicPr>
          <p:blipFill>
            <a:blip r:embed="rId3"/>
            <a:stretch>
              <a:fillRect/>
            </a:stretch>
          </p:blipFill>
          <p:spPr>
            <a:xfrm>
              <a:off x="3766280" y="4600030"/>
              <a:ext cx="2584586" cy="1819999"/>
            </a:xfrm>
            <a:prstGeom prst="rect">
              <a:avLst/>
            </a:prstGeom>
          </p:spPr>
        </p:pic>
        <p:sp>
          <p:nvSpPr>
            <p:cNvPr id="6" name="正方形/長方形 5">
              <a:extLst>
                <a:ext uri="{FF2B5EF4-FFF2-40B4-BE49-F238E27FC236}">
                  <a16:creationId xmlns:a16="http://schemas.microsoft.com/office/drawing/2014/main" id="{3BC7B0D8-F4F7-BA17-85FD-11A4BE31A571}"/>
                </a:ext>
              </a:extLst>
            </p:cNvPr>
            <p:cNvSpPr/>
            <p:nvPr/>
          </p:nvSpPr>
          <p:spPr>
            <a:xfrm>
              <a:off x="5478296" y="4664752"/>
              <a:ext cx="872569" cy="2297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8759213-1AB3-F134-0DC9-A46BB868A606}"/>
                </a:ext>
              </a:extLst>
            </p:cNvPr>
            <p:cNvSpPr/>
            <p:nvPr/>
          </p:nvSpPr>
          <p:spPr>
            <a:xfrm>
              <a:off x="3918359" y="5994672"/>
              <a:ext cx="620019" cy="293820"/>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吹き出し: 四角形 14">
              <a:extLst>
                <a:ext uri="{FF2B5EF4-FFF2-40B4-BE49-F238E27FC236}">
                  <a16:creationId xmlns:a16="http://schemas.microsoft.com/office/drawing/2014/main" id="{A9A3E6C5-AC39-9D6D-7E46-9B6E60C2268B}"/>
                </a:ext>
              </a:extLst>
            </p:cNvPr>
            <p:cNvSpPr/>
            <p:nvPr/>
          </p:nvSpPr>
          <p:spPr>
            <a:xfrm>
              <a:off x="4770865" y="5994671"/>
              <a:ext cx="1137894" cy="425357"/>
            </a:xfrm>
            <a:prstGeom prst="wedgeRectCallout">
              <a:avLst>
                <a:gd name="adj1" fmla="val -81128"/>
                <a:gd name="adj2" fmla="val 10030"/>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オブジェクトが削除される</a:t>
              </a:r>
              <a:endParaRPr kumimoji="1" lang="en-US" altLang="ja-JP" sz="1000" b="1" dirty="0">
                <a:solidFill>
                  <a:srgbClr val="FF0000"/>
                </a:solidFill>
              </a:endParaRPr>
            </a:p>
          </p:txBody>
        </p:sp>
        <p:sp>
          <p:nvSpPr>
            <p:cNvPr id="16" name="吹き出し: 四角形 15">
              <a:extLst>
                <a:ext uri="{FF2B5EF4-FFF2-40B4-BE49-F238E27FC236}">
                  <a16:creationId xmlns:a16="http://schemas.microsoft.com/office/drawing/2014/main" id="{122C58AD-C10E-451F-6706-2906C744D56E}"/>
                </a:ext>
              </a:extLst>
            </p:cNvPr>
            <p:cNvSpPr/>
            <p:nvPr/>
          </p:nvSpPr>
          <p:spPr>
            <a:xfrm>
              <a:off x="4770865" y="5220607"/>
              <a:ext cx="1137894" cy="425357"/>
            </a:xfrm>
            <a:prstGeom prst="wedgeRectCallout">
              <a:avLst>
                <a:gd name="adj1" fmla="val -81128"/>
                <a:gd name="adj2" fmla="val 10030"/>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データレイヤーが削除される</a:t>
              </a:r>
              <a:endParaRPr kumimoji="1" lang="en-US" altLang="ja-JP" sz="1000" b="1" dirty="0">
                <a:solidFill>
                  <a:srgbClr val="FF0000"/>
                </a:solidFill>
              </a:endParaRPr>
            </a:p>
          </p:txBody>
        </p:sp>
        <p:sp>
          <p:nvSpPr>
            <p:cNvPr id="18" name="吹き出し: 四角形 17">
              <a:extLst>
                <a:ext uri="{FF2B5EF4-FFF2-40B4-BE49-F238E27FC236}">
                  <a16:creationId xmlns:a16="http://schemas.microsoft.com/office/drawing/2014/main" id="{BB0C6FE3-46D8-9097-9F3C-BC402CCAC4FC}"/>
                </a:ext>
              </a:extLst>
            </p:cNvPr>
            <p:cNvSpPr/>
            <p:nvPr/>
          </p:nvSpPr>
          <p:spPr>
            <a:xfrm>
              <a:off x="6096000" y="5068362"/>
              <a:ext cx="1054594" cy="360637"/>
            </a:xfrm>
            <a:prstGeom prst="wedgeRectCallout">
              <a:avLst>
                <a:gd name="adj1" fmla="val -32958"/>
                <a:gd name="adj2" fmla="val -78009"/>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削除成功のメッセージ</a:t>
              </a:r>
              <a:endParaRPr kumimoji="1" lang="en-US" altLang="ja-JP" sz="1000" b="1" dirty="0">
                <a:solidFill>
                  <a:srgbClr val="FF0000"/>
                </a:solidFill>
              </a:endParaRPr>
            </a:p>
          </p:txBody>
        </p:sp>
        <p:sp>
          <p:nvSpPr>
            <p:cNvPr id="35" name="正方形/長方形 34">
              <a:extLst>
                <a:ext uri="{FF2B5EF4-FFF2-40B4-BE49-F238E27FC236}">
                  <a16:creationId xmlns:a16="http://schemas.microsoft.com/office/drawing/2014/main" id="{14BA0BD7-D209-4634-BBBC-9103831B0C56}"/>
                </a:ext>
              </a:extLst>
            </p:cNvPr>
            <p:cNvSpPr/>
            <p:nvPr/>
          </p:nvSpPr>
          <p:spPr>
            <a:xfrm>
              <a:off x="4090754" y="4728002"/>
              <a:ext cx="373864" cy="103236"/>
            </a:xfrm>
            <a:prstGeom prst="rect">
              <a:avLst/>
            </a:prstGeom>
            <a:solidFill>
              <a:srgbClr val="31323A"/>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矢印: 右 16">
            <a:extLst>
              <a:ext uri="{FF2B5EF4-FFF2-40B4-BE49-F238E27FC236}">
                <a16:creationId xmlns:a16="http://schemas.microsoft.com/office/drawing/2014/main" id="{1AC9F403-29CB-5A38-0F49-E82CEFC09D06}"/>
              </a:ext>
            </a:extLst>
          </p:cNvPr>
          <p:cNvSpPr/>
          <p:nvPr/>
        </p:nvSpPr>
        <p:spPr>
          <a:xfrm rot="5400000">
            <a:off x="4884580" y="4213378"/>
            <a:ext cx="337952" cy="715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76629321-F5C0-48CE-A3FC-E2FB087FD60C}"/>
              </a:ext>
            </a:extLst>
          </p:cNvPr>
          <p:cNvGrpSpPr/>
          <p:nvPr/>
        </p:nvGrpSpPr>
        <p:grpSpPr>
          <a:xfrm>
            <a:off x="8068412" y="2659930"/>
            <a:ext cx="2584212" cy="1820000"/>
            <a:chOff x="8068412" y="2659930"/>
            <a:chExt cx="2584212" cy="1820000"/>
          </a:xfrm>
        </p:grpSpPr>
        <p:pic>
          <p:nvPicPr>
            <p:cNvPr id="20" name="図 19">
              <a:extLst>
                <a:ext uri="{FF2B5EF4-FFF2-40B4-BE49-F238E27FC236}">
                  <a16:creationId xmlns:a16="http://schemas.microsoft.com/office/drawing/2014/main" id="{8A1D5CE9-DAEE-8AEC-9142-3470F891238A}"/>
                </a:ext>
              </a:extLst>
            </p:cNvPr>
            <p:cNvPicPr>
              <a:picLocks noChangeAspect="1"/>
            </p:cNvPicPr>
            <p:nvPr/>
          </p:nvPicPr>
          <p:blipFill>
            <a:blip r:embed="rId4"/>
            <a:stretch>
              <a:fillRect/>
            </a:stretch>
          </p:blipFill>
          <p:spPr>
            <a:xfrm>
              <a:off x="8068412" y="2659930"/>
              <a:ext cx="2584212" cy="1820000"/>
            </a:xfrm>
            <a:prstGeom prst="rect">
              <a:avLst/>
            </a:prstGeom>
          </p:spPr>
        </p:pic>
        <p:sp>
          <p:nvSpPr>
            <p:cNvPr id="37" name="正方形/長方形 36">
              <a:extLst>
                <a:ext uri="{FF2B5EF4-FFF2-40B4-BE49-F238E27FC236}">
                  <a16:creationId xmlns:a16="http://schemas.microsoft.com/office/drawing/2014/main" id="{1EDA7075-2A9C-7D78-5C63-B5C451DBF1CA}"/>
                </a:ext>
              </a:extLst>
            </p:cNvPr>
            <p:cNvSpPr/>
            <p:nvPr/>
          </p:nvSpPr>
          <p:spPr>
            <a:xfrm>
              <a:off x="8388574" y="2788096"/>
              <a:ext cx="373864" cy="103236"/>
            </a:xfrm>
            <a:prstGeom prst="rect">
              <a:avLst/>
            </a:prstGeom>
            <a:solidFill>
              <a:srgbClr val="31323A"/>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id="{F507E084-0DE8-6D09-68F3-2A9DFCDAFF41}"/>
              </a:ext>
            </a:extLst>
          </p:cNvPr>
          <p:cNvGrpSpPr/>
          <p:nvPr/>
        </p:nvGrpSpPr>
        <p:grpSpPr>
          <a:xfrm>
            <a:off x="8062881" y="4597040"/>
            <a:ext cx="2743116" cy="1822988"/>
            <a:chOff x="8062881" y="4597040"/>
            <a:chExt cx="2743116" cy="1822988"/>
          </a:xfrm>
        </p:grpSpPr>
        <p:pic>
          <p:nvPicPr>
            <p:cNvPr id="22" name="図 21">
              <a:extLst>
                <a:ext uri="{FF2B5EF4-FFF2-40B4-BE49-F238E27FC236}">
                  <a16:creationId xmlns:a16="http://schemas.microsoft.com/office/drawing/2014/main" id="{61CB5847-5A17-753E-0E61-A25BDF8E6E62}"/>
                </a:ext>
              </a:extLst>
            </p:cNvPr>
            <p:cNvPicPr>
              <a:picLocks noChangeAspect="1"/>
            </p:cNvPicPr>
            <p:nvPr/>
          </p:nvPicPr>
          <p:blipFill>
            <a:blip r:embed="rId5"/>
            <a:stretch>
              <a:fillRect/>
            </a:stretch>
          </p:blipFill>
          <p:spPr>
            <a:xfrm>
              <a:off x="8062881" y="4597040"/>
              <a:ext cx="2595273" cy="1820000"/>
            </a:xfrm>
            <a:prstGeom prst="rect">
              <a:avLst/>
            </a:prstGeom>
          </p:spPr>
        </p:pic>
        <p:sp>
          <p:nvSpPr>
            <p:cNvPr id="25" name="正方形/長方形 24">
              <a:extLst>
                <a:ext uri="{FF2B5EF4-FFF2-40B4-BE49-F238E27FC236}">
                  <a16:creationId xmlns:a16="http://schemas.microsoft.com/office/drawing/2014/main" id="{6F4D0124-772A-16CF-4935-7D46844A6FE7}"/>
                </a:ext>
              </a:extLst>
            </p:cNvPr>
            <p:cNvSpPr/>
            <p:nvPr/>
          </p:nvSpPr>
          <p:spPr>
            <a:xfrm>
              <a:off x="9133699" y="4664752"/>
              <a:ext cx="1518925" cy="2297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吹き出し: 四角形 25">
              <a:extLst>
                <a:ext uri="{FF2B5EF4-FFF2-40B4-BE49-F238E27FC236}">
                  <a16:creationId xmlns:a16="http://schemas.microsoft.com/office/drawing/2014/main" id="{CEB89D0D-A475-20AE-5BE6-C6D41A99CA55}"/>
                </a:ext>
              </a:extLst>
            </p:cNvPr>
            <p:cNvSpPr/>
            <p:nvPr/>
          </p:nvSpPr>
          <p:spPr>
            <a:xfrm>
              <a:off x="9751403" y="5068362"/>
              <a:ext cx="1054594" cy="360637"/>
            </a:xfrm>
            <a:prstGeom prst="wedgeRectCallout">
              <a:avLst>
                <a:gd name="adj1" fmla="val -32958"/>
                <a:gd name="adj2" fmla="val -78009"/>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削除不可のメッセージ</a:t>
              </a:r>
              <a:endParaRPr kumimoji="1" lang="en-US" altLang="ja-JP" sz="1000" b="1" dirty="0">
                <a:solidFill>
                  <a:srgbClr val="FF0000"/>
                </a:solidFill>
              </a:endParaRPr>
            </a:p>
          </p:txBody>
        </p:sp>
        <p:sp>
          <p:nvSpPr>
            <p:cNvPr id="27" name="吹き出し: 四角形 26">
              <a:extLst>
                <a:ext uri="{FF2B5EF4-FFF2-40B4-BE49-F238E27FC236}">
                  <a16:creationId xmlns:a16="http://schemas.microsoft.com/office/drawing/2014/main" id="{F3EDCAA3-8D4E-B3FC-2D31-E91B370439AF}"/>
                </a:ext>
              </a:extLst>
            </p:cNvPr>
            <p:cNvSpPr/>
            <p:nvPr/>
          </p:nvSpPr>
          <p:spPr>
            <a:xfrm>
              <a:off x="9050488" y="5994671"/>
              <a:ext cx="1137894" cy="425357"/>
            </a:xfrm>
            <a:prstGeom prst="wedgeRectCallout">
              <a:avLst>
                <a:gd name="adj1" fmla="val -64108"/>
                <a:gd name="adj2" fmla="val 11523"/>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オブジェクトが削除されない</a:t>
              </a:r>
              <a:endParaRPr kumimoji="1" lang="en-US" altLang="ja-JP" sz="1000" b="1" dirty="0">
                <a:solidFill>
                  <a:srgbClr val="FF0000"/>
                </a:solidFill>
              </a:endParaRPr>
            </a:p>
          </p:txBody>
        </p:sp>
        <p:sp>
          <p:nvSpPr>
            <p:cNvPr id="28" name="吹き出し: 四角形 27">
              <a:extLst>
                <a:ext uri="{FF2B5EF4-FFF2-40B4-BE49-F238E27FC236}">
                  <a16:creationId xmlns:a16="http://schemas.microsoft.com/office/drawing/2014/main" id="{026DE265-A69C-4CB2-962B-04BF77E5E14C}"/>
                </a:ext>
              </a:extLst>
            </p:cNvPr>
            <p:cNvSpPr/>
            <p:nvPr/>
          </p:nvSpPr>
          <p:spPr>
            <a:xfrm>
              <a:off x="9050488" y="5482920"/>
              <a:ext cx="1137894" cy="425357"/>
            </a:xfrm>
            <a:prstGeom prst="wedgeRectCallout">
              <a:avLst>
                <a:gd name="adj1" fmla="val -67735"/>
                <a:gd name="adj2" fmla="val -34756"/>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データレイヤーが削除されない</a:t>
              </a:r>
              <a:endParaRPr kumimoji="1" lang="en-US" altLang="ja-JP" sz="1000" b="1" dirty="0">
                <a:solidFill>
                  <a:srgbClr val="FF0000"/>
                </a:solidFill>
              </a:endParaRPr>
            </a:p>
          </p:txBody>
        </p:sp>
        <p:sp>
          <p:nvSpPr>
            <p:cNvPr id="30" name="正方形/長方形 29">
              <a:extLst>
                <a:ext uri="{FF2B5EF4-FFF2-40B4-BE49-F238E27FC236}">
                  <a16:creationId xmlns:a16="http://schemas.microsoft.com/office/drawing/2014/main" id="{3D42D441-887B-6412-AB6A-5D7A3B87A8C6}"/>
                </a:ext>
              </a:extLst>
            </p:cNvPr>
            <p:cNvSpPr/>
            <p:nvPr/>
          </p:nvSpPr>
          <p:spPr>
            <a:xfrm>
              <a:off x="8246675" y="6001292"/>
              <a:ext cx="621100" cy="355852"/>
            </a:xfrm>
            <a:prstGeom prst="rect">
              <a:avLst/>
            </a:prstGeom>
            <a:noFill/>
            <a:ln w="381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6C9237A7-5E61-C83E-B778-EDF94DDD2E89}"/>
                </a:ext>
              </a:extLst>
            </p:cNvPr>
            <p:cNvSpPr/>
            <p:nvPr/>
          </p:nvSpPr>
          <p:spPr>
            <a:xfrm>
              <a:off x="8382878" y="4721626"/>
              <a:ext cx="373864" cy="103236"/>
            </a:xfrm>
            <a:prstGeom prst="rect">
              <a:avLst/>
            </a:prstGeom>
            <a:solidFill>
              <a:srgbClr val="31323A"/>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矢印: 右 28">
            <a:extLst>
              <a:ext uri="{FF2B5EF4-FFF2-40B4-BE49-F238E27FC236}">
                <a16:creationId xmlns:a16="http://schemas.microsoft.com/office/drawing/2014/main" id="{0AAF68A7-0229-B46A-F809-9FB28696F90B}"/>
              </a:ext>
            </a:extLst>
          </p:cNvPr>
          <p:cNvSpPr/>
          <p:nvPr/>
        </p:nvSpPr>
        <p:spPr>
          <a:xfrm rot="5400000">
            <a:off x="9273279" y="4213379"/>
            <a:ext cx="337952" cy="715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F043A41A-5CEF-5481-A3C4-754493CFA9FA}"/>
              </a:ext>
            </a:extLst>
          </p:cNvPr>
          <p:cNvSpPr/>
          <p:nvPr/>
        </p:nvSpPr>
        <p:spPr>
          <a:xfrm>
            <a:off x="5974303" y="5800725"/>
            <a:ext cx="1834347" cy="64477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オブジェクト作成済みのデータレイヤーを削除できる</a:t>
            </a:r>
          </a:p>
        </p:txBody>
      </p:sp>
      <p:sp>
        <p:nvSpPr>
          <p:cNvPr id="32" name="正方形/長方形 31">
            <a:extLst>
              <a:ext uri="{FF2B5EF4-FFF2-40B4-BE49-F238E27FC236}">
                <a16:creationId xmlns:a16="http://schemas.microsoft.com/office/drawing/2014/main" id="{688B0759-A4FA-AD72-25C2-ED8FF3CC73E0}"/>
              </a:ext>
            </a:extLst>
          </p:cNvPr>
          <p:cNvSpPr/>
          <p:nvPr/>
        </p:nvSpPr>
        <p:spPr>
          <a:xfrm>
            <a:off x="10339236" y="5800725"/>
            <a:ext cx="1623568" cy="6447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t>オブジェクト作成済みのデータレイヤーを削除できないように改修</a:t>
            </a:r>
          </a:p>
        </p:txBody>
      </p:sp>
    </p:spTree>
    <p:extLst>
      <p:ext uri="{BB962C8B-B14F-4D97-AF65-F5344CB8AC3E}">
        <p14:creationId xmlns:p14="http://schemas.microsoft.com/office/powerpoint/2010/main" val="240708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4031789566"/>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7</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ja-JP" altLang="en-US" sz="1600" b="0" i="0" kern="1200" dirty="0">
                          <a:solidFill>
                            <a:schemeClr val="tx1"/>
                          </a:solidFill>
                          <a:effectLst/>
                          <a:latin typeface="+mn-lt"/>
                          <a:ea typeface="+mn-ea"/>
                          <a:cs typeface="+mn-cs"/>
                        </a:rPr>
                        <a:t>仮設道路の片勾配に負の値を入力した時の不具合を改修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詳細：仮設道路の片勾配に負の値を入力した際に発生する、以下の不具合を修正しました。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① 仮設道路作成時、負の値を入力するとオブジェクトには正しく反映されますが、</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編集画面では</a:t>
                      </a:r>
                      <a:r>
                        <a:rPr kumimoji="1" lang="en-US" altLang="ja-JP" sz="1600" b="0" dirty="0">
                          <a:solidFill>
                            <a:schemeClr val="tx1"/>
                          </a:solidFill>
                          <a:latin typeface="+mn-ea"/>
                          <a:ea typeface="+mn-ea"/>
                        </a:rPr>
                        <a:t>0%</a:t>
                      </a:r>
                      <a:r>
                        <a:rPr kumimoji="1" lang="ja-JP" altLang="en-US" sz="1600" b="0" dirty="0">
                          <a:solidFill>
                            <a:schemeClr val="tx1"/>
                          </a:solidFill>
                          <a:latin typeface="+mn-ea"/>
                          <a:ea typeface="+mn-ea"/>
                        </a:rPr>
                        <a:t>と表示される</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➁ 編集画面で負の値を指定すると、赤色の下線が表示されエラーとなる</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これらの修正により、仮設道路の片勾配に負の値を入力した際、正しく反映されるよう</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になりました。</a:t>
                      </a:r>
                    </a:p>
                  </a:txBody>
                  <a:tcPr>
                    <a:solidFill>
                      <a:schemeClr val="bg1"/>
                    </a:solidFill>
                  </a:tcPr>
                </a:tc>
                <a:extLst>
                  <a:ext uri="{0D108BD9-81ED-4DB2-BD59-A6C34878D82A}">
                    <a16:rowId xmlns:a16="http://schemas.microsoft.com/office/drawing/2014/main" val="1817764507"/>
                  </a:ext>
                </a:extLst>
              </a:tr>
            </a:tbl>
          </a:graphicData>
        </a:graphic>
      </p:graphicFrame>
      <p:pic>
        <p:nvPicPr>
          <p:cNvPr id="5" name="図 4" descr="コンピューターのスクリーンショット&#10;&#10;AI 生成コンテンツは誤りを含む可能性があります。">
            <a:extLst>
              <a:ext uri="{FF2B5EF4-FFF2-40B4-BE49-F238E27FC236}">
                <a16:creationId xmlns:a16="http://schemas.microsoft.com/office/drawing/2014/main" id="{17619819-8904-516A-9C53-10F8645081AF}"/>
              </a:ext>
            </a:extLst>
          </p:cNvPr>
          <p:cNvPicPr>
            <a:picLocks noChangeAspect="1"/>
          </p:cNvPicPr>
          <p:nvPr/>
        </p:nvPicPr>
        <p:blipFill>
          <a:blip r:embed="rId2"/>
          <a:srcRect b="10209"/>
          <a:stretch>
            <a:fillRect/>
          </a:stretch>
        </p:blipFill>
        <p:spPr>
          <a:xfrm>
            <a:off x="3591416" y="3246123"/>
            <a:ext cx="4145279" cy="1562984"/>
          </a:xfrm>
          <a:prstGeom prst="rect">
            <a:avLst/>
          </a:prstGeom>
        </p:spPr>
      </p:pic>
      <p:pic>
        <p:nvPicPr>
          <p:cNvPr id="13" name="図 12" descr="テキスト&#10;&#10;AI 生成コンテンツは誤りを含む可能性があります。">
            <a:extLst>
              <a:ext uri="{FF2B5EF4-FFF2-40B4-BE49-F238E27FC236}">
                <a16:creationId xmlns:a16="http://schemas.microsoft.com/office/drawing/2014/main" id="{760337E9-7036-F30D-5466-E87F8D5CAC2E}"/>
              </a:ext>
            </a:extLst>
          </p:cNvPr>
          <p:cNvPicPr>
            <a:picLocks noChangeAspect="1"/>
          </p:cNvPicPr>
          <p:nvPr/>
        </p:nvPicPr>
        <p:blipFill>
          <a:blip r:embed="rId3"/>
          <a:srcRect b="12717"/>
          <a:stretch>
            <a:fillRect/>
          </a:stretch>
        </p:blipFill>
        <p:spPr>
          <a:xfrm>
            <a:off x="9224372" y="3068059"/>
            <a:ext cx="2392862" cy="1734562"/>
          </a:xfrm>
          <a:prstGeom prst="rect">
            <a:avLst/>
          </a:prstGeom>
        </p:spPr>
      </p:pic>
      <p:grpSp>
        <p:nvGrpSpPr>
          <p:cNvPr id="25" name="グループ化 24">
            <a:extLst>
              <a:ext uri="{FF2B5EF4-FFF2-40B4-BE49-F238E27FC236}">
                <a16:creationId xmlns:a16="http://schemas.microsoft.com/office/drawing/2014/main" id="{950B51C7-0AE5-9A56-F58A-1EA50229C27E}"/>
              </a:ext>
            </a:extLst>
          </p:cNvPr>
          <p:cNvGrpSpPr/>
          <p:nvPr/>
        </p:nvGrpSpPr>
        <p:grpSpPr>
          <a:xfrm>
            <a:off x="3569669" y="5072945"/>
            <a:ext cx="4073683" cy="1562985"/>
            <a:chOff x="3312535" y="4855248"/>
            <a:chExt cx="4279080" cy="1641791"/>
          </a:xfrm>
        </p:grpSpPr>
        <p:pic>
          <p:nvPicPr>
            <p:cNvPr id="19" name="図 18" descr="コンピューターのスクリーンショット&#10;&#10;AI 生成コンテンツは誤りを含む可能性があります。">
              <a:extLst>
                <a:ext uri="{FF2B5EF4-FFF2-40B4-BE49-F238E27FC236}">
                  <a16:creationId xmlns:a16="http://schemas.microsoft.com/office/drawing/2014/main" id="{6D43AFDD-78FE-95F4-A783-E13B65F3059F}"/>
                </a:ext>
              </a:extLst>
            </p:cNvPr>
            <p:cNvPicPr>
              <a:picLocks noChangeAspect="1"/>
            </p:cNvPicPr>
            <p:nvPr/>
          </p:nvPicPr>
          <p:blipFill>
            <a:blip r:embed="rId2"/>
            <a:srcRect r="32371" b="10209"/>
            <a:stretch>
              <a:fillRect/>
            </a:stretch>
          </p:blipFill>
          <p:spPr>
            <a:xfrm>
              <a:off x="3312535" y="4855248"/>
              <a:ext cx="2944766" cy="1641791"/>
            </a:xfrm>
            <a:prstGeom prst="rect">
              <a:avLst/>
            </a:prstGeom>
          </p:spPr>
        </p:pic>
        <p:pic>
          <p:nvPicPr>
            <p:cNvPr id="21" name="図 20">
              <a:extLst>
                <a:ext uri="{FF2B5EF4-FFF2-40B4-BE49-F238E27FC236}">
                  <a16:creationId xmlns:a16="http://schemas.microsoft.com/office/drawing/2014/main" id="{B883477C-D838-0618-C677-417C30E5D8ED}"/>
                </a:ext>
              </a:extLst>
            </p:cNvPr>
            <p:cNvPicPr>
              <a:picLocks noChangeAspect="1"/>
            </p:cNvPicPr>
            <p:nvPr/>
          </p:nvPicPr>
          <p:blipFill>
            <a:blip r:embed="rId4"/>
            <a:stretch>
              <a:fillRect/>
            </a:stretch>
          </p:blipFill>
          <p:spPr>
            <a:xfrm>
              <a:off x="6309783" y="4927010"/>
              <a:ext cx="1229349" cy="1498270"/>
            </a:xfrm>
            <a:prstGeom prst="rect">
              <a:avLst/>
            </a:prstGeom>
          </p:spPr>
        </p:pic>
        <p:sp>
          <p:nvSpPr>
            <p:cNvPr id="22" name="正方形/長方形 21">
              <a:extLst>
                <a:ext uri="{FF2B5EF4-FFF2-40B4-BE49-F238E27FC236}">
                  <a16:creationId xmlns:a16="http://schemas.microsoft.com/office/drawing/2014/main" id="{32E87E95-A4B9-6D33-5877-12FA00209638}"/>
                </a:ext>
              </a:extLst>
            </p:cNvPr>
            <p:cNvSpPr/>
            <p:nvPr/>
          </p:nvSpPr>
          <p:spPr>
            <a:xfrm>
              <a:off x="6442662" y="6251159"/>
              <a:ext cx="1043988" cy="14872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吹き出し: 四角形 22">
              <a:extLst>
                <a:ext uri="{FF2B5EF4-FFF2-40B4-BE49-F238E27FC236}">
                  <a16:creationId xmlns:a16="http://schemas.microsoft.com/office/drawing/2014/main" id="{0D47653B-B79C-4E5E-B09B-85745E406E79}"/>
                </a:ext>
              </a:extLst>
            </p:cNvPr>
            <p:cNvSpPr/>
            <p:nvPr/>
          </p:nvSpPr>
          <p:spPr>
            <a:xfrm>
              <a:off x="6415756" y="5676145"/>
              <a:ext cx="1175859" cy="273050"/>
            </a:xfrm>
            <a:prstGeom prst="wedgeRectCallout">
              <a:avLst>
                <a:gd name="adj1" fmla="val -13854"/>
                <a:gd name="adj2" fmla="val 136919"/>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rgbClr val="FF0000"/>
                  </a:solidFill>
                </a:rPr>
                <a:t>編集画面で作成時のマイナスの値を表示</a:t>
              </a:r>
            </a:p>
          </p:txBody>
        </p:sp>
      </p:grpSp>
      <p:sp>
        <p:nvSpPr>
          <p:cNvPr id="24" name="正方形/長方形 23">
            <a:extLst>
              <a:ext uri="{FF2B5EF4-FFF2-40B4-BE49-F238E27FC236}">
                <a16:creationId xmlns:a16="http://schemas.microsoft.com/office/drawing/2014/main" id="{A740EAE5-93EE-E3E6-FE13-A5475F37CA6A}"/>
              </a:ext>
            </a:extLst>
          </p:cNvPr>
          <p:cNvSpPr/>
          <p:nvPr/>
        </p:nvSpPr>
        <p:spPr>
          <a:xfrm>
            <a:off x="3591415" y="4819045"/>
            <a:ext cx="4001973"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①</a:t>
            </a:r>
            <a:r>
              <a:rPr kumimoji="1" lang="en-US" altLang="ja-JP" sz="1600" b="1" dirty="0"/>
              <a:t>After</a:t>
            </a:r>
            <a:endParaRPr kumimoji="1" lang="ja-JP" altLang="en-US" sz="1600" b="1" dirty="0"/>
          </a:p>
        </p:txBody>
      </p:sp>
      <p:sp>
        <p:nvSpPr>
          <p:cNvPr id="26" name="正方形/長方形 25">
            <a:extLst>
              <a:ext uri="{FF2B5EF4-FFF2-40B4-BE49-F238E27FC236}">
                <a16:creationId xmlns:a16="http://schemas.microsoft.com/office/drawing/2014/main" id="{A423A3AC-F21A-EE70-C24C-433308633DC3}"/>
              </a:ext>
            </a:extLst>
          </p:cNvPr>
          <p:cNvSpPr/>
          <p:nvPr/>
        </p:nvSpPr>
        <p:spPr>
          <a:xfrm>
            <a:off x="3591415" y="2974931"/>
            <a:ext cx="4001973"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①</a:t>
            </a:r>
            <a:r>
              <a:rPr kumimoji="1" lang="en-US" altLang="ja-JP" sz="1600" b="1" dirty="0"/>
              <a:t>Before</a:t>
            </a:r>
            <a:endParaRPr kumimoji="1" lang="ja-JP" altLang="en-US" sz="1600" b="1" dirty="0"/>
          </a:p>
        </p:txBody>
      </p:sp>
      <p:sp>
        <p:nvSpPr>
          <p:cNvPr id="28" name="正方形/長方形 27">
            <a:extLst>
              <a:ext uri="{FF2B5EF4-FFF2-40B4-BE49-F238E27FC236}">
                <a16:creationId xmlns:a16="http://schemas.microsoft.com/office/drawing/2014/main" id="{61087428-CB0D-010F-684D-65E06A68178B}"/>
              </a:ext>
            </a:extLst>
          </p:cNvPr>
          <p:cNvSpPr/>
          <p:nvPr/>
        </p:nvSpPr>
        <p:spPr>
          <a:xfrm>
            <a:off x="9265071" y="2814913"/>
            <a:ext cx="1153162"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②</a:t>
            </a:r>
            <a:r>
              <a:rPr kumimoji="1" lang="en-US" altLang="ja-JP" sz="1600" b="1" dirty="0"/>
              <a:t>Before</a:t>
            </a:r>
            <a:endParaRPr kumimoji="1" lang="ja-JP" altLang="en-US" sz="1600" b="1" dirty="0"/>
          </a:p>
        </p:txBody>
      </p:sp>
      <p:sp>
        <p:nvSpPr>
          <p:cNvPr id="29" name="正方形/長方形 28">
            <a:extLst>
              <a:ext uri="{FF2B5EF4-FFF2-40B4-BE49-F238E27FC236}">
                <a16:creationId xmlns:a16="http://schemas.microsoft.com/office/drawing/2014/main" id="{D30A2F62-70F1-7C39-17E8-2C4A6295195C}"/>
              </a:ext>
            </a:extLst>
          </p:cNvPr>
          <p:cNvSpPr/>
          <p:nvPr/>
        </p:nvSpPr>
        <p:spPr>
          <a:xfrm>
            <a:off x="9265071" y="4794108"/>
            <a:ext cx="1170341"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②</a:t>
            </a:r>
            <a:r>
              <a:rPr kumimoji="1" lang="en-US" altLang="ja-JP" sz="1600" b="1" dirty="0"/>
              <a:t>After</a:t>
            </a:r>
            <a:endParaRPr kumimoji="1" lang="ja-JP" altLang="en-US" sz="1600" b="1" dirty="0"/>
          </a:p>
        </p:txBody>
      </p:sp>
      <p:grpSp>
        <p:nvGrpSpPr>
          <p:cNvPr id="3" name="グループ化 2">
            <a:extLst>
              <a:ext uri="{FF2B5EF4-FFF2-40B4-BE49-F238E27FC236}">
                <a16:creationId xmlns:a16="http://schemas.microsoft.com/office/drawing/2014/main" id="{B8CCAF64-7EFE-4B95-9239-8A3EC7A04E79}"/>
              </a:ext>
            </a:extLst>
          </p:cNvPr>
          <p:cNvGrpSpPr/>
          <p:nvPr/>
        </p:nvGrpSpPr>
        <p:grpSpPr>
          <a:xfrm>
            <a:off x="9265073" y="5087660"/>
            <a:ext cx="2214340" cy="1426353"/>
            <a:chOff x="9739665" y="4791730"/>
            <a:chExt cx="2214340" cy="1426353"/>
          </a:xfrm>
        </p:grpSpPr>
        <p:pic>
          <p:nvPicPr>
            <p:cNvPr id="27" name="図 26">
              <a:extLst>
                <a:ext uri="{FF2B5EF4-FFF2-40B4-BE49-F238E27FC236}">
                  <a16:creationId xmlns:a16="http://schemas.microsoft.com/office/drawing/2014/main" id="{ECC1AAED-B6D8-5713-0370-6DCCAFA8C493}"/>
                </a:ext>
              </a:extLst>
            </p:cNvPr>
            <p:cNvPicPr>
              <a:picLocks noChangeAspect="1"/>
            </p:cNvPicPr>
            <p:nvPr/>
          </p:nvPicPr>
          <p:blipFill>
            <a:blip r:embed="rId4"/>
            <a:stretch>
              <a:fillRect/>
            </a:stretch>
          </p:blipFill>
          <p:spPr>
            <a:xfrm>
              <a:off x="9739665" y="4791730"/>
              <a:ext cx="1170340" cy="1426353"/>
            </a:xfrm>
            <a:prstGeom prst="rect">
              <a:avLst/>
            </a:prstGeom>
          </p:spPr>
        </p:pic>
        <p:sp>
          <p:nvSpPr>
            <p:cNvPr id="31" name="吹き出し: 四角形 30">
              <a:extLst>
                <a:ext uri="{FF2B5EF4-FFF2-40B4-BE49-F238E27FC236}">
                  <a16:creationId xmlns:a16="http://schemas.microsoft.com/office/drawing/2014/main" id="{F08461A7-6748-D4F3-1A7D-CE1177EAC738}"/>
                </a:ext>
              </a:extLst>
            </p:cNvPr>
            <p:cNvSpPr/>
            <p:nvPr/>
          </p:nvSpPr>
          <p:spPr>
            <a:xfrm>
              <a:off x="10834588" y="5940213"/>
              <a:ext cx="1119417" cy="259944"/>
            </a:xfrm>
            <a:prstGeom prst="wedgeRectCallout">
              <a:avLst>
                <a:gd name="adj1" fmla="val -59754"/>
                <a:gd name="adj2" fmla="val 29713"/>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rgbClr val="FF0000"/>
                  </a:solidFill>
                </a:rPr>
                <a:t>マイナス値入力可能</a:t>
              </a:r>
            </a:p>
          </p:txBody>
        </p:sp>
      </p:grpSp>
    </p:spTree>
    <p:extLst>
      <p:ext uri="{BB962C8B-B14F-4D97-AF65-F5344CB8AC3E}">
        <p14:creationId xmlns:p14="http://schemas.microsoft.com/office/powerpoint/2010/main" val="177769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1615373638"/>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8</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概要：平場の辺に点を追加した際に、オブジェクトの形状が崩れる不具合を修正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詳細：平場の辺に点を追加した場合に、オブジェクトの形状が崩れる不具合を修正しました。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この修正により、辺の間に点を追加してもオブジェクトの形状が崩れなくなります。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11" name="図 10">
            <a:extLst>
              <a:ext uri="{FF2B5EF4-FFF2-40B4-BE49-F238E27FC236}">
                <a16:creationId xmlns:a16="http://schemas.microsoft.com/office/drawing/2014/main" id="{CCB1186F-A671-219C-812A-C34515051F4E}"/>
              </a:ext>
            </a:extLst>
          </p:cNvPr>
          <p:cNvPicPr>
            <a:picLocks noChangeAspect="1"/>
          </p:cNvPicPr>
          <p:nvPr/>
        </p:nvPicPr>
        <p:blipFill>
          <a:blip r:embed="rId2"/>
          <a:stretch>
            <a:fillRect/>
          </a:stretch>
        </p:blipFill>
        <p:spPr>
          <a:xfrm>
            <a:off x="5289369" y="2527929"/>
            <a:ext cx="2135979" cy="1765025"/>
          </a:xfrm>
          <a:prstGeom prst="rect">
            <a:avLst/>
          </a:prstGeom>
        </p:spPr>
      </p:pic>
      <p:pic>
        <p:nvPicPr>
          <p:cNvPr id="13" name="図 12">
            <a:extLst>
              <a:ext uri="{FF2B5EF4-FFF2-40B4-BE49-F238E27FC236}">
                <a16:creationId xmlns:a16="http://schemas.microsoft.com/office/drawing/2014/main" id="{E8A7C7DA-A955-83DB-DC7F-CAB776692F30}"/>
              </a:ext>
            </a:extLst>
          </p:cNvPr>
          <p:cNvPicPr>
            <a:picLocks noChangeAspect="1"/>
          </p:cNvPicPr>
          <p:nvPr/>
        </p:nvPicPr>
        <p:blipFill>
          <a:blip r:embed="rId3"/>
          <a:stretch>
            <a:fillRect/>
          </a:stretch>
        </p:blipFill>
        <p:spPr>
          <a:xfrm>
            <a:off x="7936580" y="2527929"/>
            <a:ext cx="2135979" cy="1766013"/>
          </a:xfrm>
          <a:prstGeom prst="rect">
            <a:avLst/>
          </a:prstGeom>
        </p:spPr>
      </p:pic>
      <p:pic>
        <p:nvPicPr>
          <p:cNvPr id="15" name="図 14">
            <a:extLst>
              <a:ext uri="{FF2B5EF4-FFF2-40B4-BE49-F238E27FC236}">
                <a16:creationId xmlns:a16="http://schemas.microsoft.com/office/drawing/2014/main" id="{D46DCD38-5336-17F3-EF60-A5989AA14959}"/>
              </a:ext>
            </a:extLst>
          </p:cNvPr>
          <p:cNvPicPr>
            <a:picLocks noChangeAspect="1"/>
          </p:cNvPicPr>
          <p:nvPr/>
        </p:nvPicPr>
        <p:blipFill>
          <a:blip r:embed="rId4"/>
          <a:stretch>
            <a:fillRect/>
          </a:stretch>
        </p:blipFill>
        <p:spPr>
          <a:xfrm>
            <a:off x="5289369" y="4726005"/>
            <a:ext cx="2135980" cy="1725537"/>
          </a:xfrm>
          <a:prstGeom prst="rect">
            <a:avLst/>
          </a:prstGeom>
        </p:spPr>
      </p:pic>
      <p:pic>
        <p:nvPicPr>
          <p:cNvPr id="17" name="図 16">
            <a:extLst>
              <a:ext uri="{FF2B5EF4-FFF2-40B4-BE49-F238E27FC236}">
                <a16:creationId xmlns:a16="http://schemas.microsoft.com/office/drawing/2014/main" id="{1B2FCAF0-BAA7-B299-FA14-C43C5331C9AB}"/>
              </a:ext>
            </a:extLst>
          </p:cNvPr>
          <p:cNvPicPr>
            <a:picLocks noChangeAspect="1"/>
          </p:cNvPicPr>
          <p:nvPr/>
        </p:nvPicPr>
        <p:blipFill>
          <a:blip r:embed="rId5"/>
          <a:stretch>
            <a:fillRect/>
          </a:stretch>
        </p:blipFill>
        <p:spPr>
          <a:xfrm>
            <a:off x="7936581" y="4726005"/>
            <a:ext cx="2135981" cy="1728330"/>
          </a:xfrm>
          <a:prstGeom prst="rect">
            <a:avLst/>
          </a:prstGeom>
        </p:spPr>
      </p:pic>
      <p:sp>
        <p:nvSpPr>
          <p:cNvPr id="18" name="正方形/長方形 17">
            <a:extLst>
              <a:ext uri="{FF2B5EF4-FFF2-40B4-BE49-F238E27FC236}">
                <a16:creationId xmlns:a16="http://schemas.microsoft.com/office/drawing/2014/main" id="{885A63A3-407F-F6C1-E0CF-02D564A4F0DC}"/>
              </a:ext>
            </a:extLst>
          </p:cNvPr>
          <p:cNvSpPr/>
          <p:nvPr/>
        </p:nvSpPr>
        <p:spPr>
          <a:xfrm>
            <a:off x="5289367" y="2153607"/>
            <a:ext cx="4783191" cy="37152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Before</a:t>
            </a:r>
            <a:endParaRPr kumimoji="1" lang="ja-JP" altLang="en-US" b="1" dirty="0"/>
          </a:p>
        </p:txBody>
      </p:sp>
      <p:sp>
        <p:nvSpPr>
          <p:cNvPr id="19" name="正方形/長方形 18">
            <a:extLst>
              <a:ext uri="{FF2B5EF4-FFF2-40B4-BE49-F238E27FC236}">
                <a16:creationId xmlns:a16="http://schemas.microsoft.com/office/drawing/2014/main" id="{BDB1ACFB-537C-6130-1CA5-F11B1654CEA3}"/>
              </a:ext>
            </a:extLst>
          </p:cNvPr>
          <p:cNvSpPr/>
          <p:nvPr/>
        </p:nvSpPr>
        <p:spPr>
          <a:xfrm>
            <a:off x="5289367" y="4352587"/>
            <a:ext cx="4783191" cy="37152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After</a:t>
            </a:r>
            <a:endParaRPr kumimoji="1" lang="ja-JP" altLang="en-US" b="1" dirty="0"/>
          </a:p>
        </p:txBody>
      </p:sp>
      <p:sp>
        <p:nvSpPr>
          <p:cNvPr id="22" name="正方形/長方形 21">
            <a:extLst>
              <a:ext uri="{FF2B5EF4-FFF2-40B4-BE49-F238E27FC236}">
                <a16:creationId xmlns:a16="http://schemas.microsoft.com/office/drawing/2014/main" id="{7D8E64E9-51BD-6C35-1C51-9AF281DF0957}"/>
              </a:ext>
            </a:extLst>
          </p:cNvPr>
          <p:cNvSpPr/>
          <p:nvPr/>
        </p:nvSpPr>
        <p:spPr>
          <a:xfrm>
            <a:off x="5795903" y="3894875"/>
            <a:ext cx="3960000" cy="38937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辺の間に点を追加するとオブジェクトの形状が崩れる</a:t>
            </a:r>
          </a:p>
        </p:txBody>
      </p:sp>
      <p:sp>
        <p:nvSpPr>
          <p:cNvPr id="23" name="正方形/長方形 22">
            <a:extLst>
              <a:ext uri="{FF2B5EF4-FFF2-40B4-BE49-F238E27FC236}">
                <a16:creationId xmlns:a16="http://schemas.microsoft.com/office/drawing/2014/main" id="{30263909-67BF-5E38-E505-36CF71EF6D15}"/>
              </a:ext>
            </a:extLst>
          </p:cNvPr>
          <p:cNvSpPr/>
          <p:nvPr/>
        </p:nvSpPr>
        <p:spPr>
          <a:xfrm>
            <a:off x="5795905" y="6053463"/>
            <a:ext cx="3960000" cy="3893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t>辺の間に点を追加してもオブジェクトが崩れないように改修</a:t>
            </a:r>
          </a:p>
        </p:txBody>
      </p:sp>
    </p:spTree>
    <p:extLst>
      <p:ext uri="{BB962C8B-B14F-4D97-AF65-F5344CB8AC3E}">
        <p14:creationId xmlns:p14="http://schemas.microsoft.com/office/powerpoint/2010/main" val="266782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042687108"/>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9</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概要：線形データの</a:t>
                      </a:r>
                      <a:r>
                        <a:rPr kumimoji="1" lang="en-US" altLang="ja-JP" sz="1600" b="0" dirty="0">
                          <a:solidFill>
                            <a:schemeClr val="tx1"/>
                          </a:solidFill>
                          <a:latin typeface="+mn-ea"/>
                          <a:ea typeface="+mn-ea"/>
                        </a:rPr>
                        <a:t>DXF</a:t>
                      </a:r>
                      <a:r>
                        <a:rPr kumimoji="1" lang="ja-JP" altLang="en-US" sz="1600" b="0" dirty="0">
                          <a:solidFill>
                            <a:schemeClr val="tx1"/>
                          </a:solidFill>
                          <a:latin typeface="+mn-ea"/>
                          <a:ea typeface="+mn-ea"/>
                        </a:rPr>
                        <a:t>形式の出力を追加</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詳細：線形データの出力において、</a:t>
                      </a:r>
                      <a:r>
                        <a:rPr kumimoji="1" lang="en-US" altLang="ja-JP" sz="1600" b="0" dirty="0">
                          <a:solidFill>
                            <a:schemeClr val="tx1"/>
                          </a:solidFill>
                          <a:latin typeface="+mn-ea"/>
                          <a:ea typeface="+mn-ea"/>
                        </a:rPr>
                        <a:t>SIMA</a:t>
                      </a:r>
                      <a:r>
                        <a:rPr kumimoji="1" lang="ja-JP" altLang="en-US" sz="1600" b="0" dirty="0">
                          <a:solidFill>
                            <a:schemeClr val="tx1"/>
                          </a:solidFill>
                          <a:latin typeface="+mn-ea"/>
                          <a:ea typeface="+mn-ea"/>
                        </a:rPr>
                        <a:t>形式に加え、</a:t>
                      </a:r>
                      <a:r>
                        <a:rPr kumimoji="1" lang="en-US" altLang="ja-JP" sz="1600" b="0" dirty="0">
                          <a:solidFill>
                            <a:schemeClr val="tx1"/>
                          </a:solidFill>
                          <a:latin typeface="+mn-ea"/>
                          <a:ea typeface="+mn-ea"/>
                        </a:rPr>
                        <a:t>DXF</a:t>
                      </a:r>
                      <a:r>
                        <a:rPr kumimoji="1" lang="ja-JP" altLang="en-US" sz="1600" b="0" dirty="0">
                          <a:solidFill>
                            <a:schemeClr val="tx1"/>
                          </a:solidFill>
                          <a:latin typeface="+mn-ea"/>
                          <a:ea typeface="+mn-ea"/>
                        </a:rPr>
                        <a:t>形式での出力に対応しました。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出力時に、</a:t>
                      </a:r>
                      <a:r>
                        <a:rPr kumimoji="1" lang="en-US" altLang="ja-JP" sz="1600" b="0" dirty="0">
                          <a:solidFill>
                            <a:schemeClr val="tx1"/>
                          </a:solidFill>
                          <a:latin typeface="+mn-ea"/>
                          <a:ea typeface="+mn-ea"/>
                        </a:rPr>
                        <a:t>DXF</a:t>
                      </a:r>
                      <a:r>
                        <a:rPr kumimoji="1" lang="ja-JP" altLang="en-US" sz="1600" b="0" dirty="0">
                          <a:solidFill>
                            <a:schemeClr val="tx1"/>
                          </a:solidFill>
                          <a:latin typeface="+mn-ea"/>
                          <a:ea typeface="+mn-ea"/>
                        </a:rPr>
                        <a:t>形式または</a:t>
                      </a:r>
                      <a:r>
                        <a:rPr kumimoji="1" lang="en-US" altLang="ja-JP" sz="1600" b="0" dirty="0">
                          <a:solidFill>
                            <a:schemeClr val="tx1"/>
                          </a:solidFill>
                          <a:latin typeface="+mn-ea"/>
                          <a:ea typeface="+mn-ea"/>
                        </a:rPr>
                        <a:t>SIMA</a:t>
                      </a:r>
                      <a:r>
                        <a:rPr kumimoji="1" lang="ja-JP" altLang="en-US" sz="1600" b="0" dirty="0">
                          <a:solidFill>
                            <a:schemeClr val="tx1"/>
                          </a:solidFill>
                          <a:latin typeface="+mn-ea"/>
                          <a:ea typeface="+mn-ea"/>
                        </a:rPr>
                        <a:t>形式のいずれかを選択できます。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18" name="図 17">
            <a:extLst>
              <a:ext uri="{FF2B5EF4-FFF2-40B4-BE49-F238E27FC236}">
                <a16:creationId xmlns:a16="http://schemas.microsoft.com/office/drawing/2014/main" id="{64F0499A-7EFB-CEE3-D261-F1A90A1D8BA9}"/>
              </a:ext>
            </a:extLst>
          </p:cNvPr>
          <p:cNvPicPr>
            <a:picLocks noChangeAspect="1"/>
          </p:cNvPicPr>
          <p:nvPr/>
        </p:nvPicPr>
        <p:blipFill>
          <a:blip r:embed="rId2"/>
          <a:stretch>
            <a:fillRect/>
          </a:stretch>
        </p:blipFill>
        <p:spPr>
          <a:xfrm>
            <a:off x="3593473" y="4931489"/>
            <a:ext cx="7475219" cy="1466390"/>
          </a:xfrm>
          <a:prstGeom prst="rect">
            <a:avLst/>
          </a:prstGeom>
        </p:spPr>
      </p:pic>
      <p:grpSp>
        <p:nvGrpSpPr>
          <p:cNvPr id="3" name="グループ化 2">
            <a:extLst>
              <a:ext uri="{FF2B5EF4-FFF2-40B4-BE49-F238E27FC236}">
                <a16:creationId xmlns:a16="http://schemas.microsoft.com/office/drawing/2014/main" id="{3BD2F25C-185B-41FB-1A67-975609266C99}"/>
              </a:ext>
            </a:extLst>
          </p:cNvPr>
          <p:cNvGrpSpPr/>
          <p:nvPr/>
        </p:nvGrpSpPr>
        <p:grpSpPr>
          <a:xfrm>
            <a:off x="3444309" y="2107990"/>
            <a:ext cx="8022046" cy="4312694"/>
            <a:chOff x="209263" y="1299986"/>
            <a:chExt cx="8022046" cy="4312694"/>
          </a:xfrm>
        </p:grpSpPr>
        <p:pic>
          <p:nvPicPr>
            <p:cNvPr id="4" name="図 3">
              <a:extLst>
                <a:ext uri="{FF2B5EF4-FFF2-40B4-BE49-F238E27FC236}">
                  <a16:creationId xmlns:a16="http://schemas.microsoft.com/office/drawing/2014/main" id="{0BDC0BDF-477C-99E1-C2BD-3BF5789F9DAD}"/>
                </a:ext>
              </a:extLst>
            </p:cNvPr>
            <p:cNvPicPr>
              <a:picLocks noChangeAspect="1"/>
            </p:cNvPicPr>
            <p:nvPr/>
          </p:nvPicPr>
          <p:blipFill>
            <a:blip r:embed="rId3"/>
            <a:stretch>
              <a:fillRect/>
            </a:stretch>
          </p:blipFill>
          <p:spPr>
            <a:xfrm>
              <a:off x="209263" y="1299986"/>
              <a:ext cx="4115374" cy="2514951"/>
            </a:xfrm>
            <a:prstGeom prst="rect">
              <a:avLst/>
            </a:prstGeom>
          </p:spPr>
        </p:pic>
        <p:pic>
          <p:nvPicPr>
            <p:cNvPr id="5" name="図 4">
              <a:extLst>
                <a:ext uri="{FF2B5EF4-FFF2-40B4-BE49-F238E27FC236}">
                  <a16:creationId xmlns:a16="http://schemas.microsoft.com/office/drawing/2014/main" id="{40C6AB40-848B-C25D-98E9-C699ABD38040}"/>
                </a:ext>
              </a:extLst>
            </p:cNvPr>
            <p:cNvPicPr>
              <a:picLocks noChangeAspect="1"/>
            </p:cNvPicPr>
            <p:nvPr/>
          </p:nvPicPr>
          <p:blipFill>
            <a:blip r:embed="rId4"/>
            <a:stretch>
              <a:fillRect/>
            </a:stretch>
          </p:blipFill>
          <p:spPr>
            <a:xfrm>
              <a:off x="4533338" y="1299986"/>
              <a:ext cx="3697971" cy="2514951"/>
            </a:xfrm>
            <a:prstGeom prst="rect">
              <a:avLst/>
            </a:prstGeom>
          </p:spPr>
        </p:pic>
        <p:sp>
          <p:nvSpPr>
            <p:cNvPr id="7" name="正方形/長方形 6">
              <a:extLst>
                <a:ext uri="{FF2B5EF4-FFF2-40B4-BE49-F238E27FC236}">
                  <a16:creationId xmlns:a16="http://schemas.microsoft.com/office/drawing/2014/main" id="{3B3167C3-8DE2-2E29-70A1-FB08A3E34AEE}"/>
                </a:ext>
              </a:extLst>
            </p:cNvPr>
            <p:cNvSpPr/>
            <p:nvPr/>
          </p:nvSpPr>
          <p:spPr>
            <a:xfrm>
              <a:off x="2971800" y="1912081"/>
              <a:ext cx="1000125" cy="3882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6EEC0B07-266C-A61F-7A83-544AF1A7F8A2}"/>
                </a:ext>
              </a:extLst>
            </p:cNvPr>
            <p:cNvSpPr/>
            <p:nvPr/>
          </p:nvSpPr>
          <p:spPr>
            <a:xfrm>
              <a:off x="4096037" y="1893597"/>
              <a:ext cx="615315" cy="38820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30E2E68-2D42-AE42-D60A-3C7583A4F44F}"/>
                </a:ext>
              </a:extLst>
            </p:cNvPr>
            <p:cNvSpPr/>
            <p:nvPr/>
          </p:nvSpPr>
          <p:spPr>
            <a:xfrm>
              <a:off x="666084" y="5328420"/>
              <a:ext cx="7075835" cy="2842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4C6468EA-CF24-5978-E3F5-92670115A284}"/>
                </a:ext>
              </a:extLst>
            </p:cNvPr>
            <p:cNvSpPr/>
            <p:nvPr/>
          </p:nvSpPr>
          <p:spPr>
            <a:xfrm rot="5400000">
              <a:off x="4860439" y="4377578"/>
              <a:ext cx="1513482" cy="38820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377453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7E42E-A0FE-74A8-C9C7-FC28BD7AA2A6}"/>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B910081-6A39-65C8-65DC-E87C242E934C}"/>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4E25F209-142C-E626-9EBD-AA4238C9B49A}"/>
              </a:ext>
            </a:extLst>
          </p:cNvPr>
          <p:cNvGraphicFramePr>
            <a:graphicFrameLocks noGrp="1"/>
          </p:cNvGraphicFramePr>
          <p:nvPr>
            <p:extLst>
              <p:ext uri="{D42A27DB-BD31-4B8C-83A1-F6EECF244321}">
                <p14:modId xmlns:p14="http://schemas.microsoft.com/office/powerpoint/2010/main" val="421554063"/>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10</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概要：床堀の編集で「直線」「曲線」にできない不具合の修正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詳細：床堀の編集で「直線」や「曲線」に変更できない不具合を修正しました。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この修正により、床堀の編集で変化点を基準に「直線」または「曲線」に変更できる</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ようになりました。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6" name="矢印: 右 5">
            <a:extLst>
              <a:ext uri="{FF2B5EF4-FFF2-40B4-BE49-F238E27FC236}">
                <a16:creationId xmlns:a16="http://schemas.microsoft.com/office/drawing/2014/main" id="{5078E12F-5CC6-3B6B-8D0B-A6351C48F194}"/>
              </a:ext>
            </a:extLst>
          </p:cNvPr>
          <p:cNvSpPr/>
          <p:nvPr/>
        </p:nvSpPr>
        <p:spPr>
          <a:xfrm>
            <a:off x="7125079" y="4164549"/>
            <a:ext cx="507816" cy="8098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390F1B86-EAC7-6CAE-FECD-0D27A0DFD3D8}"/>
              </a:ext>
            </a:extLst>
          </p:cNvPr>
          <p:cNvSpPr/>
          <p:nvPr/>
        </p:nvSpPr>
        <p:spPr>
          <a:xfrm>
            <a:off x="3781643" y="2322546"/>
            <a:ext cx="2941519" cy="37152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Before</a:t>
            </a:r>
            <a:endParaRPr kumimoji="1" lang="ja-JP" altLang="en-US" b="1" dirty="0"/>
          </a:p>
        </p:txBody>
      </p:sp>
      <p:sp>
        <p:nvSpPr>
          <p:cNvPr id="9" name="正方形/長方形 8">
            <a:extLst>
              <a:ext uri="{FF2B5EF4-FFF2-40B4-BE49-F238E27FC236}">
                <a16:creationId xmlns:a16="http://schemas.microsoft.com/office/drawing/2014/main" id="{246D2D5D-D7FF-E11C-F173-32460D9DB6EA}"/>
              </a:ext>
            </a:extLst>
          </p:cNvPr>
          <p:cNvSpPr/>
          <p:nvPr/>
        </p:nvSpPr>
        <p:spPr>
          <a:xfrm>
            <a:off x="8040813" y="2362109"/>
            <a:ext cx="2938517" cy="37152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After</a:t>
            </a:r>
            <a:endParaRPr kumimoji="1" lang="ja-JP" altLang="en-US" b="1" dirty="0"/>
          </a:p>
        </p:txBody>
      </p:sp>
      <p:pic>
        <p:nvPicPr>
          <p:cNvPr id="22" name="図 21">
            <a:extLst>
              <a:ext uri="{FF2B5EF4-FFF2-40B4-BE49-F238E27FC236}">
                <a16:creationId xmlns:a16="http://schemas.microsoft.com/office/drawing/2014/main" id="{AC5A567E-D675-F3AF-5302-0407BB035B58}"/>
              </a:ext>
            </a:extLst>
          </p:cNvPr>
          <p:cNvPicPr>
            <a:picLocks noChangeAspect="1"/>
          </p:cNvPicPr>
          <p:nvPr/>
        </p:nvPicPr>
        <p:blipFill>
          <a:blip r:embed="rId2"/>
          <a:stretch>
            <a:fillRect/>
          </a:stretch>
        </p:blipFill>
        <p:spPr>
          <a:xfrm>
            <a:off x="8046818" y="2685993"/>
            <a:ext cx="2941519" cy="1842952"/>
          </a:xfrm>
          <a:prstGeom prst="rect">
            <a:avLst/>
          </a:prstGeom>
        </p:spPr>
      </p:pic>
      <p:pic>
        <p:nvPicPr>
          <p:cNvPr id="24" name="図 23">
            <a:extLst>
              <a:ext uri="{FF2B5EF4-FFF2-40B4-BE49-F238E27FC236}">
                <a16:creationId xmlns:a16="http://schemas.microsoft.com/office/drawing/2014/main" id="{368017E8-3FC1-8937-CE70-35D37466A2BD}"/>
              </a:ext>
            </a:extLst>
          </p:cNvPr>
          <p:cNvPicPr>
            <a:picLocks noChangeAspect="1"/>
          </p:cNvPicPr>
          <p:nvPr/>
        </p:nvPicPr>
        <p:blipFill>
          <a:blip r:embed="rId3"/>
          <a:stretch>
            <a:fillRect/>
          </a:stretch>
        </p:blipFill>
        <p:spPr>
          <a:xfrm>
            <a:off x="8040814" y="4618429"/>
            <a:ext cx="2947523" cy="1854958"/>
          </a:xfrm>
          <a:prstGeom prst="rect">
            <a:avLst/>
          </a:prstGeom>
        </p:spPr>
      </p:pic>
      <p:pic>
        <p:nvPicPr>
          <p:cNvPr id="26" name="図 25">
            <a:extLst>
              <a:ext uri="{FF2B5EF4-FFF2-40B4-BE49-F238E27FC236}">
                <a16:creationId xmlns:a16="http://schemas.microsoft.com/office/drawing/2014/main" id="{85156B3A-F50D-FB54-E973-7AD86BAA615D}"/>
              </a:ext>
            </a:extLst>
          </p:cNvPr>
          <p:cNvPicPr>
            <a:picLocks noChangeAspect="1"/>
          </p:cNvPicPr>
          <p:nvPr/>
        </p:nvPicPr>
        <p:blipFill>
          <a:blip r:embed="rId4"/>
          <a:stretch>
            <a:fillRect/>
          </a:stretch>
        </p:blipFill>
        <p:spPr>
          <a:xfrm>
            <a:off x="3784645" y="2685993"/>
            <a:ext cx="2938518" cy="1851957"/>
          </a:xfrm>
          <a:prstGeom prst="rect">
            <a:avLst/>
          </a:prstGeom>
        </p:spPr>
      </p:pic>
      <p:pic>
        <p:nvPicPr>
          <p:cNvPr id="28" name="図 27">
            <a:extLst>
              <a:ext uri="{FF2B5EF4-FFF2-40B4-BE49-F238E27FC236}">
                <a16:creationId xmlns:a16="http://schemas.microsoft.com/office/drawing/2014/main" id="{16F9089E-6C2A-0FF5-63C1-C07658CCCBE2}"/>
              </a:ext>
            </a:extLst>
          </p:cNvPr>
          <p:cNvPicPr>
            <a:picLocks noChangeAspect="1"/>
          </p:cNvPicPr>
          <p:nvPr/>
        </p:nvPicPr>
        <p:blipFill>
          <a:blip r:embed="rId5"/>
          <a:stretch>
            <a:fillRect/>
          </a:stretch>
        </p:blipFill>
        <p:spPr>
          <a:xfrm>
            <a:off x="3784645" y="4638852"/>
            <a:ext cx="2941519" cy="1848954"/>
          </a:xfrm>
          <a:prstGeom prst="rect">
            <a:avLst/>
          </a:prstGeom>
        </p:spPr>
      </p:pic>
      <p:sp>
        <p:nvSpPr>
          <p:cNvPr id="29" name="正方形/長方形 28">
            <a:extLst>
              <a:ext uri="{FF2B5EF4-FFF2-40B4-BE49-F238E27FC236}">
                <a16:creationId xmlns:a16="http://schemas.microsoft.com/office/drawing/2014/main" id="{5A365C9C-7A86-11F9-DF3B-4D7B9B0BAD16}"/>
              </a:ext>
            </a:extLst>
          </p:cNvPr>
          <p:cNvSpPr/>
          <p:nvPr/>
        </p:nvSpPr>
        <p:spPr>
          <a:xfrm>
            <a:off x="3781643" y="6127011"/>
            <a:ext cx="2938518" cy="38937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床掘が直線にならない（曲線も同様）</a:t>
            </a:r>
          </a:p>
        </p:txBody>
      </p:sp>
      <p:sp>
        <p:nvSpPr>
          <p:cNvPr id="30" name="正方形/長方形 29">
            <a:extLst>
              <a:ext uri="{FF2B5EF4-FFF2-40B4-BE49-F238E27FC236}">
                <a16:creationId xmlns:a16="http://schemas.microsoft.com/office/drawing/2014/main" id="{D7A507AC-3CC2-0461-13D2-870E1FCF78A7}"/>
              </a:ext>
            </a:extLst>
          </p:cNvPr>
          <p:cNvSpPr/>
          <p:nvPr/>
        </p:nvSpPr>
        <p:spPr>
          <a:xfrm>
            <a:off x="8034812" y="6129462"/>
            <a:ext cx="2947524" cy="3893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t>床掘が直線になるように改修（曲線も同様）</a:t>
            </a:r>
          </a:p>
        </p:txBody>
      </p:sp>
      <p:sp>
        <p:nvSpPr>
          <p:cNvPr id="33" name="吹き出し: 四角形 32">
            <a:extLst>
              <a:ext uri="{FF2B5EF4-FFF2-40B4-BE49-F238E27FC236}">
                <a16:creationId xmlns:a16="http://schemas.microsoft.com/office/drawing/2014/main" id="{04F450C1-7FA7-5F77-00F4-AA9239BD7D7F}"/>
              </a:ext>
            </a:extLst>
          </p:cNvPr>
          <p:cNvSpPr/>
          <p:nvPr/>
        </p:nvSpPr>
        <p:spPr>
          <a:xfrm>
            <a:off x="10517293" y="3062958"/>
            <a:ext cx="830580" cy="360637"/>
          </a:xfrm>
          <a:prstGeom prst="wedgeRectCallout">
            <a:avLst>
              <a:gd name="adj1" fmla="val -35492"/>
              <a:gd name="adj2" fmla="val 80460"/>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直線を選択</a:t>
            </a:r>
            <a:endParaRPr kumimoji="1" lang="en-US" altLang="ja-JP" sz="1000" b="1" dirty="0">
              <a:solidFill>
                <a:srgbClr val="FF0000"/>
              </a:solidFill>
            </a:endParaRPr>
          </a:p>
        </p:txBody>
      </p:sp>
      <p:sp>
        <p:nvSpPr>
          <p:cNvPr id="34" name="矢印: 右 33">
            <a:extLst>
              <a:ext uri="{FF2B5EF4-FFF2-40B4-BE49-F238E27FC236}">
                <a16:creationId xmlns:a16="http://schemas.microsoft.com/office/drawing/2014/main" id="{5EB504C3-405D-3613-C0AB-88680C34C0D5}"/>
              </a:ext>
            </a:extLst>
          </p:cNvPr>
          <p:cNvSpPr/>
          <p:nvPr/>
        </p:nvSpPr>
        <p:spPr>
          <a:xfrm rot="5400000">
            <a:off x="5084927" y="4281050"/>
            <a:ext cx="337952" cy="715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512D4539-1F6F-46A6-6EBB-0D5C14CC45C5}"/>
              </a:ext>
            </a:extLst>
          </p:cNvPr>
          <p:cNvSpPr/>
          <p:nvPr/>
        </p:nvSpPr>
        <p:spPr>
          <a:xfrm rot="5400000">
            <a:off x="9345599" y="4281051"/>
            <a:ext cx="337952" cy="715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0C7E06B9-FE71-4618-FE36-9485AFCABA44}"/>
              </a:ext>
            </a:extLst>
          </p:cNvPr>
          <p:cNvSpPr/>
          <p:nvPr/>
        </p:nvSpPr>
        <p:spPr>
          <a:xfrm rot="1760474">
            <a:off x="5633105" y="2991710"/>
            <a:ext cx="697783" cy="1189702"/>
          </a:xfrm>
          <a:prstGeom prst="ellipse">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吹き出し: 四角形 30">
            <a:extLst>
              <a:ext uri="{FF2B5EF4-FFF2-40B4-BE49-F238E27FC236}">
                <a16:creationId xmlns:a16="http://schemas.microsoft.com/office/drawing/2014/main" id="{E77B4867-D848-402A-CF00-21F205BBCABB}"/>
              </a:ext>
            </a:extLst>
          </p:cNvPr>
          <p:cNvSpPr/>
          <p:nvPr/>
        </p:nvSpPr>
        <p:spPr>
          <a:xfrm>
            <a:off x="6341533" y="3139158"/>
            <a:ext cx="830580" cy="360637"/>
          </a:xfrm>
          <a:prstGeom prst="wedgeRectCallout">
            <a:avLst>
              <a:gd name="adj1" fmla="val -35492"/>
              <a:gd name="adj2" fmla="val 80460"/>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直線を選択</a:t>
            </a:r>
            <a:endParaRPr kumimoji="1" lang="en-US" altLang="ja-JP" sz="1000" b="1" dirty="0">
              <a:solidFill>
                <a:srgbClr val="FF0000"/>
              </a:solidFill>
            </a:endParaRPr>
          </a:p>
        </p:txBody>
      </p:sp>
      <p:sp>
        <p:nvSpPr>
          <p:cNvPr id="4" name="楕円 3">
            <a:extLst>
              <a:ext uri="{FF2B5EF4-FFF2-40B4-BE49-F238E27FC236}">
                <a16:creationId xmlns:a16="http://schemas.microsoft.com/office/drawing/2014/main" id="{91556125-088D-ABEB-FEED-8A1FCA5A7B69}"/>
              </a:ext>
            </a:extLst>
          </p:cNvPr>
          <p:cNvSpPr/>
          <p:nvPr/>
        </p:nvSpPr>
        <p:spPr>
          <a:xfrm rot="1760474">
            <a:off x="5584495" y="4898677"/>
            <a:ext cx="697783" cy="1189702"/>
          </a:xfrm>
          <a:prstGeom prst="ellipse">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62A72C3B-31A9-786B-02B3-F8235A0BF1BB}"/>
              </a:ext>
            </a:extLst>
          </p:cNvPr>
          <p:cNvSpPr/>
          <p:nvPr/>
        </p:nvSpPr>
        <p:spPr>
          <a:xfrm rot="1760474">
            <a:off x="9741360" y="5056117"/>
            <a:ext cx="697783" cy="1096056"/>
          </a:xfrm>
          <a:prstGeom prst="ellipse">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2641314C-5123-E881-D327-DC43766A1F67}"/>
              </a:ext>
            </a:extLst>
          </p:cNvPr>
          <p:cNvSpPr/>
          <p:nvPr/>
        </p:nvSpPr>
        <p:spPr>
          <a:xfrm rot="1760474">
            <a:off x="9713723" y="3079775"/>
            <a:ext cx="697783" cy="1147496"/>
          </a:xfrm>
          <a:prstGeom prst="ellipse">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249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779697"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a:t>
            </a:r>
            <a:r>
              <a:rPr kumimoji="1" lang="en-US" altLang="ja-JP" dirty="0">
                <a:solidFill>
                  <a:prstClr val="black"/>
                </a:solidFill>
                <a:latin typeface="游ゴシック" panose="020B0400000000000000" pitchFamily="34" charset="-128"/>
                <a:ea typeface="游ゴシック" panose="020B0400000000000000" pitchFamily="34" charset="-128"/>
              </a:rPr>
              <a:t>Design3D</a:t>
            </a:r>
            <a:r>
              <a:rPr kumimoji="1" lang="ja-JP" altLang="en-US" dirty="0">
                <a:ea typeface="游ゴシック"/>
              </a:rPr>
              <a:t>のアップデートについて、以下の日程・内容にてリリースを致します。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99866"/>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11</a:t>
            </a:r>
            <a:r>
              <a:rPr lang="ja-JP" altLang="en-US" u="sng" dirty="0">
                <a:latin typeface="+mn-ea"/>
              </a:rPr>
              <a:t>月</a:t>
            </a:r>
            <a:r>
              <a:rPr lang="en-US" altLang="ja-JP" u="sng" dirty="0">
                <a:latin typeface="+mn-ea"/>
              </a:rPr>
              <a:t>11</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24:00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1780922758"/>
              </p:ext>
            </p:extLst>
          </p:nvPr>
        </p:nvGraphicFramePr>
        <p:xfrm>
          <a:off x="126946" y="2208097"/>
          <a:ext cx="11923057" cy="3906264"/>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338979">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813069">
                <a:tc>
                  <a:txBody>
                    <a:bodyPr/>
                    <a:lstStyle/>
                    <a:p>
                      <a:pPr algn="ctr"/>
                      <a:r>
                        <a:rPr kumimoji="1" lang="en-US" altLang="ja-JP" sz="1600" dirty="0">
                          <a:solidFill>
                            <a:schemeClr val="tx1"/>
                          </a:solidFill>
                          <a:latin typeface="+mn-lt"/>
                          <a:ea typeface="Meiryo UI" panose="020B0604030504040204" pitchFamily="50" charset="-128"/>
                        </a:rPr>
                        <a:t>1</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データ名の入力制限を改善</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各種データレイヤーのデータ名入力上限が</a:t>
                      </a:r>
                      <a:r>
                        <a:rPr kumimoji="1" lang="en-US" altLang="ja-JP" sz="1200" b="0" dirty="0">
                          <a:solidFill>
                            <a:schemeClr val="tx1"/>
                          </a:solidFill>
                          <a:latin typeface="+mn-ea"/>
                          <a:ea typeface="+mn-ea"/>
                        </a:rPr>
                        <a:t>70</a:t>
                      </a:r>
                      <a:r>
                        <a:rPr kumimoji="1" lang="ja-JP" altLang="en-US" sz="1200" b="0" dirty="0">
                          <a:solidFill>
                            <a:schemeClr val="tx1"/>
                          </a:solidFill>
                          <a:latin typeface="+mn-ea"/>
                          <a:ea typeface="+mn-ea"/>
                        </a:rPr>
                        <a:t>文字に変更されました。</a:t>
                      </a:r>
                    </a:p>
                  </a:txBody>
                  <a:tcPr anchor="ctr">
                    <a:solidFill>
                      <a:schemeClr val="bg1"/>
                    </a:solidFill>
                  </a:tcPr>
                </a:tc>
                <a:extLst>
                  <a:ext uri="{0D108BD9-81ED-4DB2-BD59-A6C34878D82A}">
                    <a16:rowId xmlns:a16="http://schemas.microsoft.com/office/drawing/2014/main" val="2449972710"/>
                  </a:ext>
                </a:extLst>
              </a:tr>
              <a:tr h="1299990">
                <a:tc>
                  <a:txBody>
                    <a:bodyPr/>
                    <a:lstStyle/>
                    <a:p>
                      <a:pPr algn="ctr"/>
                      <a:r>
                        <a:rPr kumimoji="1" lang="en-US" altLang="ja-JP" sz="1600" dirty="0">
                          <a:solidFill>
                            <a:schemeClr val="tx1"/>
                          </a:solidFill>
                          <a:latin typeface="+mn-lt"/>
                          <a:ea typeface="Meiryo UI" panose="020B0604030504040204" pitchFamily="50" charset="-128"/>
                        </a:rPr>
                        <a:t>2</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測量データ、設計データのアップロード後の表示問題を修正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測量データまたは設計データをアップロードした際に、表示切替が機能せず、</a:t>
                      </a:r>
                      <a:r>
                        <a:rPr kumimoji="1" lang="en-US" altLang="ja-JP" sz="1200" b="0" dirty="0">
                          <a:solidFill>
                            <a:schemeClr val="tx1"/>
                          </a:solidFill>
                          <a:latin typeface="+mn-ea"/>
                          <a:ea typeface="+mn-ea"/>
                        </a:rPr>
                        <a:t>3D</a:t>
                      </a:r>
                      <a:r>
                        <a:rPr kumimoji="1" lang="ja-JP" altLang="en-US" sz="1200" b="0" dirty="0">
                          <a:solidFill>
                            <a:schemeClr val="tx1"/>
                          </a:solidFill>
                          <a:latin typeface="+mn-ea"/>
                          <a:ea typeface="+mn-ea"/>
                        </a:rPr>
                        <a:t>ビューにデータが表示されない不具合を修正しました。本修正により、アップロード後は表示切替が正常に動作し、</a:t>
                      </a:r>
                      <a:r>
                        <a:rPr kumimoji="1" lang="en-US" altLang="ja-JP" sz="1200" b="0" dirty="0">
                          <a:solidFill>
                            <a:schemeClr val="tx1"/>
                          </a:solidFill>
                          <a:latin typeface="+mn-ea"/>
                          <a:ea typeface="+mn-ea"/>
                        </a:rPr>
                        <a:t>3D</a:t>
                      </a:r>
                      <a:r>
                        <a:rPr kumimoji="1" lang="ja-JP" altLang="en-US" sz="1200" b="0" dirty="0">
                          <a:solidFill>
                            <a:schemeClr val="tx1"/>
                          </a:solidFill>
                          <a:latin typeface="+mn-ea"/>
                          <a:ea typeface="+mn-ea"/>
                        </a:rPr>
                        <a:t>ビューにデータが正しく表示されるようになります。また、現場読み込み後に同様の表示切替ができない問題も併せて解消されています。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731920540"/>
                  </a:ext>
                </a:extLst>
              </a:tr>
              <a:tr h="1454226">
                <a:tc>
                  <a:txBody>
                    <a:bodyPr/>
                    <a:lstStyle/>
                    <a:p>
                      <a:pPr algn="ctr"/>
                      <a:r>
                        <a:rPr kumimoji="1" lang="en-US" altLang="ja-JP" sz="1600" dirty="0">
                          <a:solidFill>
                            <a:schemeClr val="tx1"/>
                          </a:solidFill>
                          <a:latin typeface="+mn-lt"/>
                          <a:ea typeface="Meiryo UI" panose="020B0604030504040204" pitchFamily="50" charset="-128"/>
                        </a:rPr>
                        <a:t>3</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オブジェクト編集時に摺り付け先項目が表示されない不具合を修正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dirty="0"/>
                        <a:t>オブジェクト編集時に、摺り付け先の項目が表示されず、摺り付け先のデータを編集できない不具合を修正しました。本修正により、オブジェクトの摺り付け欄で摺り付け先の項目が表示され、編集が可能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944540628"/>
                  </a:ext>
                </a:extLst>
              </a:tr>
            </a:tbl>
          </a:graphicData>
        </a:graphic>
      </p:graphicFrame>
    </p:spTree>
    <p:extLst>
      <p:ext uri="{BB962C8B-B14F-4D97-AF65-F5344CB8AC3E}">
        <p14:creationId xmlns:p14="http://schemas.microsoft.com/office/powerpoint/2010/main" val="83296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3647267229"/>
              </p:ext>
            </p:extLst>
          </p:nvPr>
        </p:nvGraphicFramePr>
        <p:xfrm>
          <a:off x="126946" y="893646"/>
          <a:ext cx="11923057" cy="4127326"/>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415920">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1050457">
                <a:tc>
                  <a:txBody>
                    <a:bodyPr/>
                    <a:lstStyle/>
                    <a:p>
                      <a:pPr algn="ctr"/>
                      <a:r>
                        <a:rPr kumimoji="1" lang="en-US" altLang="ja-JP" sz="1600" dirty="0">
                          <a:solidFill>
                            <a:schemeClr val="tx1"/>
                          </a:solidFill>
                          <a:latin typeface="+mn-lt"/>
                          <a:ea typeface="Meiryo UI" panose="020B0604030504040204" pitchFamily="50" charset="-128"/>
                        </a:rPr>
                        <a:t>4</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床掘作成時のエラーメッセージの表示不具合を修正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床掘作成時に、コントロールポイントが指定できない場合のエラーメッセージが英語で表示される不具合を修正しました。本修正により、該当のエラーメッセージは日本語で表示されるようになります。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461280551"/>
                  </a:ext>
                </a:extLst>
              </a:tr>
              <a:tr h="1219454">
                <a:tc>
                  <a:txBody>
                    <a:bodyPr/>
                    <a:lstStyle/>
                    <a:p>
                      <a:pPr algn="ctr"/>
                      <a:r>
                        <a:rPr kumimoji="1" lang="en-US" altLang="ja-JP" sz="1600" dirty="0">
                          <a:solidFill>
                            <a:schemeClr val="tx1"/>
                          </a:solidFill>
                          <a:latin typeface="+mn-lt"/>
                          <a:ea typeface="Meiryo UI" panose="020B0604030504040204" pitchFamily="50" charset="-128"/>
                        </a:rPr>
                        <a:t>5</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切土設定の「左右設定」チェックが</a:t>
                      </a:r>
                      <a:r>
                        <a:rPr kumimoji="1" lang="en-US" altLang="ja-JP" sz="1200" b="0" dirty="0">
                          <a:solidFill>
                            <a:schemeClr val="tx1"/>
                          </a:solidFill>
                          <a:latin typeface="+mn-ea"/>
                          <a:ea typeface="+mn-ea"/>
                        </a:rPr>
                        <a:t>ON</a:t>
                      </a:r>
                      <a:r>
                        <a:rPr kumimoji="1" lang="ja-JP" altLang="en-US" sz="1200" b="0" dirty="0">
                          <a:solidFill>
                            <a:schemeClr val="tx1"/>
                          </a:solidFill>
                          <a:latin typeface="+mn-ea"/>
                          <a:ea typeface="+mn-ea"/>
                        </a:rPr>
                        <a:t>の時、法面勾配の入力欄だけ読み取り専用にならない不具合を修正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仮設道路の切土設定で「左右設定」チェックが</a:t>
                      </a:r>
                      <a:r>
                        <a:rPr kumimoji="1" lang="en-US" altLang="ja-JP" sz="1200" b="0" dirty="0">
                          <a:solidFill>
                            <a:schemeClr val="tx1"/>
                          </a:solidFill>
                          <a:latin typeface="+mn-ea"/>
                          <a:ea typeface="+mn-ea"/>
                        </a:rPr>
                        <a:t>ON</a:t>
                      </a:r>
                      <a:r>
                        <a:rPr kumimoji="1" lang="ja-JP" altLang="en-US" sz="1200" b="0" dirty="0">
                          <a:solidFill>
                            <a:schemeClr val="tx1"/>
                          </a:solidFill>
                          <a:latin typeface="+mn-ea"/>
                          <a:ea typeface="+mn-ea"/>
                        </a:rPr>
                        <a:t>の場合、法面勾配の入力欄が読み取り専用にならない不具合を修正しました。この修正により、「左右設定」チェックが</a:t>
                      </a:r>
                      <a:r>
                        <a:rPr kumimoji="1" lang="en-US" altLang="ja-JP" sz="1200" b="0" dirty="0">
                          <a:solidFill>
                            <a:schemeClr val="tx1"/>
                          </a:solidFill>
                          <a:latin typeface="+mn-ea"/>
                          <a:ea typeface="+mn-ea"/>
                        </a:rPr>
                        <a:t>ON</a:t>
                      </a:r>
                      <a:r>
                        <a:rPr kumimoji="1" lang="ja-JP" altLang="en-US" sz="1200" b="0" dirty="0">
                          <a:solidFill>
                            <a:schemeClr val="tx1"/>
                          </a:solidFill>
                          <a:latin typeface="+mn-ea"/>
                          <a:ea typeface="+mn-ea"/>
                        </a:rPr>
                        <a:t>の時は、法面勾配の入力ができなくなります。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500863237"/>
                  </a:ext>
                </a:extLst>
              </a:tr>
              <a:tr h="1441495">
                <a:tc>
                  <a:txBody>
                    <a:bodyPr/>
                    <a:lstStyle/>
                    <a:p>
                      <a:pPr algn="ctr"/>
                      <a:r>
                        <a:rPr kumimoji="1" lang="en-US" altLang="ja-JP" sz="1600" dirty="0">
                          <a:solidFill>
                            <a:schemeClr val="tx1"/>
                          </a:solidFill>
                          <a:latin typeface="+mn-lt"/>
                          <a:ea typeface="Meiryo UI" panose="020B0604030504040204" pitchFamily="50" charset="-128"/>
                        </a:rPr>
                        <a:t>6</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オブジェクトが摺り付いているデータレイヤーが削除できてしまう不具合を修正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オブジェクトが摺り付いているデータレイヤーを削除できてしまう不具合を修正しました。この修正により、オブジェクトが摺り付いているデータレイヤーは削除できなくなり、</a:t>
                      </a:r>
                      <a:r>
                        <a:rPr lang="ja-JP" altLang="en-US" sz="1200" dirty="0"/>
                        <a:t>警告メッセージが表示されるようになります。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510497852"/>
                  </a:ext>
                </a:extLst>
              </a:tr>
            </a:tbl>
          </a:graphicData>
        </a:graphic>
      </p:graphicFrame>
    </p:spTree>
    <p:extLst>
      <p:ext uri="{BB962C8B-B14F-4D97-AF65-F5344CB8AC3E}">
        <p14:creationId xmlns:p14="http://schemas.microsoft.com/office/powerpoint/2010/main" val="36243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1388406664"/>
              </p:ext>
            </p:extLst>
          </p:nvPr>
        </p:nvGraphicFramePr>
        <p:xfrm>
          <a:off x="126946" y="893646"/>
          <a:ext cx="11923057" cy="5825243"/>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415920">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1755851">
                <a:tc>
                  <a:txBody>
                    <a:bodyPr/>
                    <a:lstStyle/>
                    <a:p>
                      <a:pPr algn="ctr"/>
                      <a:r>
                        <a:rPr kumimoji="1" lang="en-US" altLang="ja-JP" sz="1600" dirty="0">
                          <a:solidFill>
                            <a:schemeClr val="tx1"/>
                          </a:solidFill>
                          <a:latin typeface="+mn-lt"/>
                          <a:ea typeface="Meiryo UI" panose="020B0604030504040204" pitchFamily="50" charset="-128"/>
                        </a:rPr>
                        <a:t>7</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kern="1200" dirty="0">
                          <a:solidFill>
                            <a:schemeClr val="tx1"/>
                          </a:solidFill>
                          <a:effectLst/>
                          <a:latin typeface="+mn-lt"/>
                          <a:ea typeface="+mn-ea"/>
                          <a:cs typeface="+mn-cs"/>
                        </a:rPr>
                        <a:t>仮設道路の片勾配で負の値入力時の不具合を修正</a:t>
                      </a:r>
                      <a:endParaRPr kumimoji="1" lang="en-US" altLang="ja-JP" sz="1200" b="0" i="0" kern="1200" dirty="0">
                        <a:solidFill>
                          <a:schemeClr val="tx1"/>
                        </a:solidFill>
                        <a:effectLst/>
                        <a:latin typeface="+mn-lt"/>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仮設道路の片勾配に負の値を入力した際に発生する、以下の不具合を修正しました。</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① 仮設道路作成時、負の値を入力するとオブジェクトには正しく反映されるが、編集画面では</a:t>
                      </a:r>
                      <a:r>
                        <a:rPr kumimoji="1" lang="en-US" altLang="ja-JP" sz="1200" b="0" dirty="0">
                          <a:solidFill>
                            <a:schemeClr val="tx1"/>
                          </a:solidFill>
                          <a:latin typeface="+mn-ea"/>
                          <a:ea typeface="+mn-ea"/>
                        </a:rPr>
                        <a:t>0%</a:t>
                      </a:r>
                      <a:r>
                        <a:rPr kumimoji="1" lang="ja-JP" altLang="en-US" sz="1200" b="0" dirty="0">
                          <a:solidFill>
                            <a:schemeClr val="tx1"/>
                          </a:solidFill>
                          <a:latin typeface="+mn-ea"/>
                          <a:ea typeface="+mn-ea"/>
                        </a:rPr>
                        <a:t>と表示される</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➁ 編集画面で負の値を指定すると、赤色の下線が表示されエラーとなる</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これらの修正により、仮設道路の片勾配に負の値を入力した際、正しく反映されるようになりました。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461280551"/>
                  </a:ext>
                </a:extLst>
              </a:tr>
              <a:tr h="1219454">
                <a:tc>
                  <a:txBody>
                    <a:bodyPr/>
                    <a:lstStyle/>
                    <a:p>
                      <a:pPr algn="ctr"/>
                      <a:r>
                        <a:rPr kumimoji="1" lang="en-US" altLang="ja-JP" sz="1600" dirty="0">
                          <a:solidFill>
                            <a:schemeClr val="tx1"/>
                          </a:solidFill>
                          <a:latin typeface="+mn-lt"/>
                          <a:ea typeface="Meiryo UI" panose="020B0604030504040204" pitchFamily="50" charset="-128"/>
                        </a:rPr>
                        <a:t>8</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平場の辺に点を追加した際に、オブジェクトの形状が崩れる不具合を修正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平場の辺に点を追加した場合に、オブジェクトの形状が崩れる不具合を修正しました。この修正により、辺の間に点を追加してもオブジェクトの形状が崩れないようになります。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500863237"/>
                  </a:ext>
                </a:extLst>
              </a:tr>
              <a:tr h="992523">
                <a:tc>
                  <a:txBody>
                    <a:bodyPr/>
                    <a:lstStyle/>
                    <a:p>
                      <a:pPr algn="ctr"/>
                      <a:r>
                        <a:rPr kumimoji="1" lang="en-US" altLang="ja-JP" sz="1600" dirty="0">
                          <a:solidFill>
                            <a:schemeClr val="tx1"/>
                          </a:solidFill>
                          <a:latin typeface="+mn-lt"/>
                          <a:ea typeface="Meiryo UI" panose="020B0604030504040204" pitchFamily="50" charset="-128"/>
                        </a:rPr>
                        <a:t>9</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線形データの</a:t>
                      </a:r>
                      <a:r>
                        <a:rPr kumimoji="1" lang="en-US" altLang="ja-JP" sz="1200" b="0" dirty="0">
                          <a:solidFill>
                            <a:schemeClr val="tx1"/>
                          </a:solidFill>
                          <a:latin typeface="+mn-ea"/>
                          <a:ea typeface="+mn-ea"/>
                        </a:rPr>
                        <a:t>DXF</a:t>
                      </a:r>
                      <a:r>
                        <a:rPr kumimoji="1" lang="ja-JP" altLang="en-US" sz="1200" b="0" dirty="0">
                          <a:solidFill>
                            <a:schemeClr val="tx1"/>
                          </a:solidFill>
                          <a:latin typeface="+mn-ea"/>
                          <a:ea typeface="+mn-ea"/>
                        </a:rPr>
                        <a:t>形式の出力を追加</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線形データの出力において、</a:t>
                      </a:r>
                      <a:r>
                        <a:rPr kumimoji="1" lang="en-US" altLang="ja-JP" sz="1200" b="0" dirty="0">
                          <a:solidFill>
                            <a:schemeClr val="tx1"/>
                          </a:solidFill>
                          <a:latin typeface="+mn-ea"/>
                          <a:ea typeface="+mn-ea"/>
                        </a:rPr>
                        <a:t>SIMA</a:t>
                      </a:r>
                      <a:r>
                        <a:rPr kumimoji="1" lang="ja-JP" altLang="en-US" sz="1200" b="0" dirty="0">
                          <a:solidFill>
                            <a:schemeClr val="tx1"/>
                          </a:solidFill>
                          <a:latin typeface="+mn-ea"/>
                          <a:ea typeface="+mn-ea"/>
                        </a:rPr>
                        <a:t>形式に加え、</a:t>
                      </a:r>
                      <a:r>
                        <a:rPr kumimoji="1" lang="en-US" altLang="ja-JP" sz="1200" b="0" dirty="0">
                          <a:solidFill>
                            <a:schemeClr val="tx1"/>
                          </a:solidFill>
                          <a:latin typeface="+mn-ea"/>
                          <a:ea typeface="+mn-ea"/>
                        </a:rPr>
                        <a:t>DXF</a:t>
                      </a:r>
                      <a:r>
                        <a:rPr kumimoji="1" lang="ja-JP" altLang="en-US" sz="1200" b="0" dirty="0">
                          <a:solidFill>
                            <a:schemeClr val="tx1"/>
                          </a:solidFill>
                          <a:latin typeface="+mn-ea"/>
                          <a:ea typeface="+mn-ea"/>
                        </a:rPr>
                        <a:t>形式での出力に対応しました。出力時に、</a:t>
                      </a:r>
                      <a:r>
                        <a:rPr kumimoji="1" lang="en-US" altLang="ja-JP" sz="1200" b="0" dirty="0">
                          <a:solidFill>
                            <a:schemeClr val="tx1"/>
                          </a:solidFill>
                          <a:latin typeface="+mn-ea"/>
                          <a:ea typeface="+mn-ea"/>
                        </a:rPr>
                        <a:t>DXF</a:t>
                      </a:r>
                      <a:r>
                        <a:rPr kumimoji="1" lang="ja-JP" altLang="en-US" sz="1200" b="0" dirty="0">
                          <a:solidFill>
                            <a:schemeClr val="tx1"/>
                          </a:solidFill>
                          <a:latin typeface="+mn-ea"/>
                          <a:ea typeface="+mn-ea"/>
                        </a:rPr>
                        <a:t>形式または</a:t>
                      </a:r>
                      <a:r>
                        <a:rPr kumimoji="1" lang="en-US" altLang="ja-JP" sz="1200" b="0" dirty="0">
                          <a:solidFill>
                            <a:schemeClr val="tx1"/>
                          </a:solidFill>
                          <a:latin typeface="+mn-ea"/>
                          <a:ea typeface="+mn-ea"/>
                        </a:rPr>
                        <a:t>SIMA</a:t>
                      </a:r>
                      <a:r>
                        <a:rPr kumimoji="1" lang="ja-JP" altLang="en-US" sz="1200" b="0" dirty="0">
                          <a:solidFill>
                            <a:schemeClr val="tx1"/>
                          </a:solidFill>
                          <a:latin typeface="+mn-ea"/>
                          <a:ea typeface="+mn-ea"/>
                        </a:rPr>
                        <a:t>形式のいずれかを選択できます。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510497852"/>
                  </a:ext>
                </a:extLst>
              </a:tr>
              <a:tr h="1441495">
                <a:tc>
                  <a:txBody>
                    <a:bodyPr/>
                    <a:lstStyle/>
                    <a:p>
                      <a:pPr algn="ctr"/>
                      <a:r>
                        <a:rPr kumimoji="1" lang="en-US" altLang="ja-JP" sz="1600" dirty="0">
                          <a:solidFill>
                            <a:schemeClr val="tx1"/>
                          </a:solidFill>
                          <a:latin typeface="+mn-lt"/>
                          <a:ea typeface="Meiryo UI" panose="020B0604030504040204" pitchFamily="50" charset="-128"/>
                        </a:rPr>
                        <a:t>10</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床堀の編集で「直線」「曲線」にできない不具合を修正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床堀の編集で「直線」や「曲線」に変更できない不具合を修正しました。この修正により、床堀の編集で変化点を基準に「直線」または「曲線」に変更できるようになりました。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097894577"/>
                  </a:ext>
                </a:extLst>
              </a:tr>
            </a:tbl>
          </a:graphicData>
        </a:graphic>
      </p:graphicFrame>
    </p:spTree>
    <p:extLst>
      <p:ext uri="{BB962C8B-B14F-4D97-AF65-F5344CB8AC3E}">
        <p14:creationId xmlns:p14="http://schemas.microsoft.com/office/powerpoint/2010/main" val="42347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311202067"/>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概要：データ名の入力制限を改善</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詳細：各種データレイヤーのデータ名入力上限が</a:t>
                      </a:r>
                      <a:r>
                        <a:rPr kumimoji="1" lang="en-US" altLang="ja-JP" sz="1600" b="0" dirty="0">
                          <a:solidFill>
                            <a:schemeClr val="tx1"/>
                          </a:solidFill>
                          <a:latin typeface="+mn-ea"/>
                          <a:ea typeface="+mn-ea"/>
                        </a:rPr>
                        <a:t>70</a:t>
                      </a:r>
                      <a:r>
                        <a:rPr kumimoji="1" lang="ja-JP" altLang="en-US" sz="1600" b="0" dirty="0">
                          <a:solidFill>
                            <a:schemeClr val="tx1"/>
                          </a:solidFill>
                          <a:latin typeface="+mn-ea"/>
                          <a:ea typeface="+mn-ea"/>
                        </a:rPr>
                        <a:t>文字に変更されました。</a:t>
                      </a:r>
                    </a:p>
                  </a:txBody>
                  <a:tcPr>
                    <a:solidFill>
                      <a:schemeClr val="bg1"/>
                    </a:solidFill>
                  </a:tcPr>
                </a:tc>
                <a:extLst>
                  <a:ext uri="{0D108BD9-81ED-4DB2-BD59-A6C34878D82A}">
                    <a16:rowId xmlns:a16="http://schemas.microsoft.com/office/drawing/2014/main" val="1817764507"/>
                  </a:ext>
                </a:extLst>
              </a:tr>
            </a:tbl>
          </a:graphicData>
        </a:graphic>
      </p:graphicFrame>
      <p:sp>
        <p:nvSpPr>
          <p:cNvPr id="12" name="正方形/長方形 11">
            <a:extLst>
              <a:ext uri="{FF2B5EF4-FFF2-40B4-BE49-F238E27FC236}">
                <a16:creationId xmlns:a16="http://schemas.microsoft.com/office/drawing/2014/main" id="{6EB3AF42-E0A4-2F54-F142-29ECB47A59A0}"/>
              </a:ext>
            </a:extLst>
          </p:cNvPr>
          <p:cNvSpPr/>
          <p:nvPr/>
        </p:nvSpPr>
        <p:spPr>
          <a:xfrm>
            <a:off x="3257883" y="2407347"/>
            <a:ext cx="4200893"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Before</a:t>
            </a:r>
            <a:endParaRPr kumimoji="1" lang="ja-JP" altLang="en-US" sz="1600" b="1" dirty="0"/>
          </a:p>
        </p:txBody>
      </p:sp>
      <p:sp>
        <p:nvSpPr>
          <p:cNvPr id="13" name="正方形/長方形 12">
            <a:extLst>
              <a:ext uri="{FF2B5EF4-FFF2-40B4-BE49-F238E27FC236}">
                <a16:creationId xmlns:a16="http://schemas.microsoft.com/office/drawing/2014/main" id="{C106462A-6C3D-79A8-D456-D9B585EEA1A6}"/>
              </a:ext>
            </a:extLst>
          </p:cNvPr>
          <p:cNvSpPr/>
          <p:nvPr/>
        </p:nvSpPr>
        <p:spPr>
          <a:xfrm>
            <a:off x="7634407" y="2415260"/>
            <a:ext cx="4298964" cy="31430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After</a:t>
            </a:r>
            <a:endParaRPr kumimoji="1" lang="ja-JP" altLang="en-US" sz="1600" b="1" dirty="0"/>
          </a:p>
        </p:txBody>
      </p:sp>
      <p:pic>
        <p:nvPicPr>
          <p:cNvPr id="22" name="図 21">
            <a:extLst>
              <a:ext uri="{FF2B5EF4-FFF2-40B4-BE49-F238E27FC236}">
                <a16:creationId xmlns:a16="http://schemas.microsoft.com/office/drawing/2014/main" id="{6F6CB70C-98C2-CAA2-828A-092714365430}"/>
              </a:ext>
            </a:extLst>
          </p:cNvPr>
          <p:cNvPicPr>
            <a:picLocks noChangeAspect="1"/>
          </p:cNvPicPr>
          <p:nvPr/>
        </p:nvPicPr>
        <p:blipFill>
          <a:blip r:embed="rId2"/>
          <a:stretch>
            <a:fillRect/>
          </a:stretch>
        </p:blipFill>
        <p:spPr>
          <a:xfrm>
            <a:off x="3257885" y="2733182"/>
            <a:ext cx="4209602" cy="3206978"/>
          </a:xfrm>
          <a:prstGeom prst="rect">
            <a:avLst/>
          </a:prstGeom>
        </p:spPr>
      </p:pic>
      <p:sp>
        <p:nvSpPr>
          <p:cNvPr id="9" name="正方形/長方形 8">
            <a:extLst>
              <a:ext uri="{FF2B5EF4-FFF2-40B4-BE49-F238E27FC236}">
                <a16:creationId xmlns:a16="http://schemas.microsoft.com/office/drawing/2014/main" id="{741C0643-D8B9-E175-707F-12B55D8FA33F}"/>
              </a:ext>
            </a:extLst>
          </p:cNvPr>
          <p:cNvSpPr/>
          <p:nvPr/>
        </p:nvSpPr>
        <p:spPr>
          <a:xfrm>
            <a:off x="3257884" y="3952944"/>
            <a:ext cx="3933575" cy="9284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CAF3CB08-8C07-4693-89B4-BECC28674518}"/>
              </a:ext>
            </a:extLst>
          </p:cNvPr>
          <p:cNvPicPr>
            <a:picLocks noChangeAspect="1"/>
          </p:cNvPicPr>
          <p:nvPr/>
        </p:nvPicPr>
        <p:blipFill>
          <a:blip r:embed="rId3"/>
          <a:srcRect r="999" b="28722"/>
          <a:stretch>
            <a:fillRect/>
          </a:stretch>
        </p:blipFill>
        <p:spPr>
          <a:xfrm>
            <a:off x="7635496" y="2721644"/>
            <a:ext cx="4298964" cy="3218516"/>
          </a:xfrm>
          <a:prstGeom prst="rect">
            <a:avLst/>
          </a:prstGeom>
        </p:spPr>
      </p:pic>
      <p:sp>
        <p:nvSpPr>
          <p:cNvPr id="19" name="正方形/長方形 18">
            <a:extLst>
              <a:ext uri="{FF2B5EF4-FFF2-40B4-BE49-F238E27FC236}">
                <a16:creationId xmlns:a16="http://schemas.microsoft.com/office/drawing/2014/main" id="{FB5D1732-0F7D-EC1B-A79E-836E0742C296}"/>
              </a:ext>
            </a:extLst>
          </p:cNvPr>
          <p:cNvSpPr/>
          <p:nvPr/>
        </p:nvSpPr>
        <p:spPr>
          <a:xfrm>
            <a:off x="7727933" y="3952944"/>
            <a:ext cx="3933575" cy="9284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6275BD3A-B746-B929-62BA-E0EC166CBDE6}"/>
              </a:ext>
            </a:extLst>
          </p:cNvPr>
          <p:cNvSpPr/>
          <p:nvPr/>
        </p:nvSpPr>
        <p:spPr>
          <a:xfrm>
            <a:off x="7220118" y="4071473"/>
            <a:ext cx="507816" cy="8098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ローチャート: 代替処理 2">
            <a:extLst>
              <a:ext uri="{FF2B5EF4-FFF2-40B4-BE49-F238E27FC236}">
                <a16:creationId xmlns:a16="http://schemas.microsoft.com/office/drawing/2014/main" id="{440FC0AA-0A31-51FA-E0E2-1DA7EF886D54}"/>
              </a:ext>
            </a:extLst>
          </p:cNvPr>
          <p:cNvSpPr/>
          <p:nvPr/>
        </p:nvSpPr>
        <p:spPr>
          <a:xfrm>
            <a:off x="7760715" y="4931076"/>
            <a:ext cx="3933574" cy="153847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t>以下のデータ名の入力上限を</a:t>
            </a:r>
            <a:r>
              <a:rPr kumimoji="1" lang="en-US" altLang="ja-JP" sz="1400" b="1" dirty="0"/>
              <a:t>70</a:t>
            </a:r>
            <a:r>
              <a:rPr kumimoji="1" lang="ja-JP" altLang="en-US" sz="1400" b="1" dirty="0"/>
              <a:t>文字に変更</a:t>
            </a:r>
            <a:endParaRPr kumimoji="1" lang="en-US" altLang="ja-JP" sz="1400" b="1" dirty="0"/>
          </a:p>
          <a:p>
            <a:r>
              <a:rPr kumimoji="1" lang="ja-JP" altLang="en-US" sz="1400" b="1" dirty="0"/>
              <a:t>・測量データ</a:t>
            </a:r>
            <a:br>
              <a:rPr kumimoji="1" lang="en-US" altLang="ja-JP" sz="1400" b="1" dirty="0"/>
            </a:br>
            <a:r>
              <a:rPr kumimoji="1" lang="ja-JP" altLang="en-US" sz="1400" b="1" dirty="0"/>
              <a:t>・設計データ</a:t>
            </a:r>
            <a:br>
              <a:rPr kumimoji="1" lang="en-US" altLang="ja-JP" sz="1400" b="1" dirty="0"/>
            </a:br>
            <a:r>
              <a:rPr kumimoji="1" lang="ja-JP" altLang="en-US" sz="1400" b="1" dirty="0"/>
              <a:t>・</a:t>
            </a:r>
            <a:r>
              <a:rPr kumimoji="1" lang="en-US" altLang="ja-JP" sz="1400" b="1" dirty="0"/>
              <a:t>2</a:t>
            </a:r>
            <a:r>
              <a:rPr kumimoji="1" lang="ja-JP" altLang="en-US" sz="1400" b="1" dirty="0"/>
              <a:t>次元図面</a:t>
            </a:r>
            <a:br>
              <a:rPr kumimoji="1" lang="en-US" altLang="ja-JP" sz="1400" b="1" dirty="0"/>
            </a:br>
            <a:r>
              <a:rPr kumimoji="1" lang="ja-JP" altLang="en-US" sz="1400" b="1" dirty="0"/>
              <a:t>・基準平面作成</a:t>
            </a:r>
            <a:br>
              <a:rPr kumimoji="1" lang="en-US" altLang="ja-JP" sz="1400" b="1" dirty="0"/>
            </a:br>
            <a:r>
              <a:rPr kumimoji="1" lang="ja-JP" altLang="en-US" sz="1400" b="1" dirty="0"/>
              <a:t>・ラインワークス</a:t>
            </a:r>
          </a:p>
        </p:txBody>
      </p:sp>
    </p:spTree>
    <p:extLst>
      <p:ext uri="{BB962C8B-B14F-4D97-AF65-F5344CB8AC3E}">
        <p14:creationId xmlns:p14="http://schemas.microsoft.com/office/powerpoint/2010/main" val="354143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510378843"/>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概要：測量データ、設計データのアップロード後の表示不可を修正</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詳細：測量データまたは設計データをアップロードした際に、表示切替が機能せず、</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a:t>
                      </a:r>
                      <a:r>
                        <a:rPr kumimoji="1" lang="en-US" altLang="ja-JP" sz="1600" b="0" dirty="0">
                          <a:solidFill>
                            <a:schemeClr val="tx1"/>
                          </a:solidFill>
                          <a:latin typeface="+mn-ea"/>
                          <a:ea typeface="+mn-ea"/>
                        </a:rPr>
                        <a:t>3D</a:t>
                      </a:r>
                      <a:r>
                        <a:rPr kumimoji="1" lang="ja-JP" altLang="en-US" sz="1600" b="0" dirty="0">
                          <a:solidFill>
                            <a:schemeClr val="tx1"/>
                          </a:solidFill>
                          <a:latin typeface="+mn-ea"/>
                          <a:ea typeface="+mn-ea"/>
                        </a:rPr>
                        <a:t>ビューにデータが表示されない不具合を修正しました。本修正により、アップロード</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後は表示切替が正常に動作し、</a:t>
                      </a:r>
                      <a:r>
                        <a:rPr kumimoji="1" lang="en-US" altLang="ja-JP" sz="1600" b="0" dirty="0">
                          <a:solidFill>
                            <a:schemeClr val="tx1"/>
                          </a:solidFill>
                          <a:latin typeface="+mn-ea"/>
                          <a:ea typeface="+mn-ea"/>
                        </a:rPr>
                        <a:t>3D</a:t>
                      </a:r>
                      <a:r>
                        <a:rPr kumimoji="1" lang="ja-JP" altLang="en-US" sz="1600" b="0" dirty="0">
                          <a:solidFill>
                            <a:schemeClr val="tx1"/>
                          </a:solidFill>
                          <a:latin typeface="+mn-ea"/>
                          <a:ea typeface="+mn-ea"/>
                        </a:rPr>
                        <a:t>ビューにデータが正しく表示されるようになります。</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また、現場読み込み後に同様の表示切替ができない問題も併せて解消されています。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9" name="図 8">
            <a:extLst>
              <a:ext uri="{FF2B5EF4-FFF2-40B4-BE49-F238E27FC236}">
                <a16:creationId xmlns:a16="http://schemas.microsoft.com/office/drawing/2014/main" id="{A8B0AB82-59BA-728F-8185-942563BC4CB5}"/>
              </a:ext>
            </a:extLst>
          </p:cNvPr>
          <p:cNvPicPr>
            <a:picLocks noChangeAspect="1"/>
          </p:cNvPicPr>
          <p:nvPr/>
        </p:nvPicPr>
        <p:blipFill>
          <a:blip r:embed="rId2"/>
          <a:stretch>
            <a:fillRect/>
          </a:stretch>
        </p:blipFill>
        <p:spPr>
          <a:xfrm>
            <a:off x="3884052" y="2577736"/>
            <a:ext cx="7280335" cy="3741991"/>
          </a:xfrm>
          <a:prstGeom prst="rect">
            <a:avLst/>
          </a:prstGeom>
        </p:spPr>
      </p:pic>
      <p:sp>
        <p:nvSpPr>
          <p:cNvPr id="12" name="正方形/長方形 11">
            <a:extLst>
              <a:ext uri="{FF2B5EF4-FFF2-40B4-BE49-F238E27FC236}">
                <a16:creationId xmlns:a16="http://schemas.microsoft.com/office/drawing/2014/main" id="{EF7F5195-2F14-59E2-B5EB-B735AC58C166}"/>
              </a:ext>
            </a:extLst>
          </p:cNvPr>
          <p:cNvSpPr/>
          <p:nvPr/>
        </p:nvSpPr>
        <p:spPr>
          <a:xfrm>
            <a:off x="6769621" y="5742960"/>
            <a:ext cx="2673532" cy="5034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t>Upload</a:t>
            </a:r>
            <a:r>
              <a:rPr kumimoji="1" lang="ja-JP" altLang="en-US" sz="1000" b="1" dirty="0"/>
              <a:t>後に表示切替ができるように改修</a:t>
            </a:r>
          </a:p>
        </p:txBody>
      </p:sp>
      <p:sp>
        <p:nvSpPr>
          <p:cNvPr id="19" name="正方形/長方形 18">
            <a:extLst>
              <a:ext uri="{FF2B5EF4-FFF2-40B4-BE49-F238E27FC236}">
                <a16:creationId xmlns:a16="http://schemas.microsoft.com/office/drawing/2014/main" id="{E779AB7C-EE86-B711-D446-3D63ECE5B984}"/>
              </a:ext>
            </a:extLst>
          </p:cNvPr>
          <p:cNvSpPr/>
          <p:nvPr/>
        </p:nvSpPr>
        <p:spPr>
          <a:xfrm>
            <a:off x="4345361" y="5199016"/>
            <a:ext cx="383394" cy="3521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50C308D-EC5C-1565-D472-4FB12626B9DE}"/>
              </a:ext>
            </a:extLst>
          </p:cNvPr>
          <p:cNvSpPr/>
          <p:nvPr/>
        </p:nvSpPr>
        <p:spPr>
          <a:xfrm>
            <a:off x="4354070" y="5894257"/>
            <a:ext cx="383394" cy="3521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626A83D6-5CC8-860E-FEE7-1458EC2F4DA2}"/>
              </a:ext>
            </a:extLst>
          </p:cNvPr>
          <p:cNvCxnSpPr>
            <a:cxnSpLocks/>
            <a:stCxn id="28" idx="1"/>
            <a:endCxn id="19" idx="3"/>
          </p:cNvCxnSpPr>
          <p:nvPr/>
        </p:nvCxnSpPr>
        <p:spPr>
          <a:xfrm flipH="1" flipV="1">
            <a:off x="4728755" y="5375080"/>
            <a:ext cx="2049575" cy="116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86EB1319-5F60-D0D4-EA93-7EE2D96BA7CF}"/>
              </a:ext>
            </a:extLst>
          </p:cNvPr>
          <p:cNvSpPr/>
          <p:nvPr/>
        </p:nvSpPr>
        <p:spPr>
          <a:xfrm>
            <a:off x="6778330" y="5239536"/>
            <a:ext cx="2673532" cy="50342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rgbClr val="FF0000"/>
                </a:solidFill>
              </a:rPr>
              <a:t>Upload</a:t>
            </a:r>
            <a:r>
              <a:rPr kumimoji="1" lang="ja-JP" altLang="en-US" sz="1000" b="1" dirty="0">
                <a:solidFill>
                  <a:srgbClr val="FF0000"/>
                </a:solidFill>
              </a:rPr>
              <a:t>後に表示</a:t>
            </a:r>
            <a:r>
              <a:rPr kumimoji="1" lang="en-US" altLang="ja-JP" sz="1000" b="1" dirty="0">
                <a:solidFill>
                  <a:srgbClr val="FF0000"/>
                </a:solidFill>
              </a:rPr>
              <a:t>ON</a:t>
            </a:r>
            <a:r>
              <a:rPr kumimoji="1" lang="ja-JP" altLang="en-US" sz="1000" b="1" dirty="0">
                <a:solidFill>
                  <a:srgbClr val="FF0000"/>
                </a:solidFill>
              </a:rPr>
              <a:t>へ切り替えられない</a:t>
            </a:r>
          </a:p>
        </p:txBody>
      </p:sp>
      <p:cxnSp>
        <p:nvCxnSpPr>
          <p:cNvPr id="30" name="直線矢印コネクタ 29">
            <a:extLst>
              <a:ext uri="{FF2B5EF4-FFF2-40B4-BE49-F238E27FC236}">
                <a16:creationId xmlns:a16="http://schemas.microsoft.com/office/drawing/2014/main" id="{8DE277C5-76BE-359E-36F2-E8DA01777CCE}"/>
              </a:ext>
            </a:extLst>
          </p:cNvPr>
          <p:cNvCxnSpPr>
            <a:cxnSpLocks/>
            <a:stCxn id="28" idx="1"/>
            <a:endCxn id="21" idx="3"/>
          </p:cNvCxnSpPr>
          <p:nvPr/>
        </p:nvCxnSpPr>
        <p:spPr>
          <a:xfrm flipH="1">
            <a:off x="4737464" y="5491248"/>
            <a:ext cx="2040866" cy="579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67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728777408"/>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概要：オブジェクト編集時に摺り付け先項目が表示されない不具合を修正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lang="ja-JP" altLang="en-US" sz="1600" dirty="0"/>
                        <a:t>オブジェクト編集時に、摺り付け先の項目が表示されず、摺り付け先のデータを編集</a:t>
                      </a:r>
                      <a:br>
                        <a:rPr lang="en-US" altLang="ja-JP" sz="1600" dirty="0"/>
                      </a:br>
                      <a:r>
                        <a:rPr lang="ja-JP" altLang="en-US" sz="1600" dirty="0"/>
                        <a:t>　　　できない不具合を修正しました。本修正により、オブジェクトの摺り付け欄で摺り付け</a:t>
                      </a:r>
                      <a:br>
                        <a:rPr lang="en-US" altLang="ja-JP" sz="1600" dirty="0"/>
                      </a:br>
                      <a:r>
                        <a:rPr lang="ja-JP" altLang="en-US" sz="1600" dirty="0"/>
                        <a:t>　　　先の項目が表示され、編集が可能になります。</a:t>
                      </a:r>
                    </a:p>
                  </a:txBody>
                  <a:tcPr>
                    <a:solidFill>
                      <a:schemeClr val="bg1"/>
                    </a:solidFill>
                  </a:tcPr>
                </a:tc>
                <a:extLst>
                  <a:ext uri="{0D108BD9-81ED-4DB2-BD59-A6C34878D82A}">
                    <a16:rowId xmlns:a16="http://schemas.microsoft.com/office/drawing/2014/main" val="1817764507"/>
                  </a:ext>
                </a:extLst>
              </a:tr>
            </a:tbl>
          </a:graphicData>
        </a:graphic>
      </p:graphicFrame>
      <p:pic>
        <p:nvPicPr>
          <p:cNvPr id="6" name="図 5">
            <a:extLst>
              <a:ext uri="{FF2B5EF4-FFF2-40B4-BE49-F238E27FC236}">
                <a16:creationId xmlns:a16="http://schemas.microsoft.com/office/drawing/2014/main" id="{4B3CAD1C-35A8-6833-614E-5313B9620BB4}"/>
              </a:ext>
            </a:extLst>
          </p:cNvPr>
          <p:cNvPicPr>
            <a:picLocks noChangeAspect="1"/>
          </p:cNvPicPr>
          <p:nvPr/>
        </p:nvPicPr>
        <p:blipFill>
          <a:blip r:embed="rId2"/>
          <a:stretch>
            <a:fillRect/>
          </a:stretch>
        </p:blipFill>
        <p:spPr>
          <a:xfrm>
            <a:off x="3107010" y="2936811"/>
            <a:ext cx="1476000" cy="2587483"/>
          </a:xfrm>
          <a:prstGeom prst="rect">
            <a:avLst/>
          </a:prstGeom>
        </p:spPr>
      </p:pic>
      <p:pic>
        <p:nvPicPr>
          <p:cNvPr id="8" name="図 7">
            <a:extLst>
              <a:ext uri="{FF2B5EF4-FFF2-40B4-BE49-F238E27FC236}">
                <a16:creationId xmlns:a16="http://schemas.microsoft.com/office/drawing/2014/main" id="{E3631B4D-F050-7138-4FCA-CC346177A9F1}"/>
              </a:ext>
            </a:extLst>
          </p:cNvPr>
          <p:cNvPicPr>
            <a:picLocks noChangeAspect="1"/>
          </p:cNvPicPr>
          <p:nvPr/>
        </p:nvPicPr>
        <p:blipFill>
          <a:blip r:embed="rId3"/>
          <a:stretch>
            <a:fillRect/>
          </a:stretch>
        </p:blipFill>
        <p:spPr>
          <a:xfrm>
            <a:off x="4583193" y="2932902"/>
            <a:ext cx="1476000" cy="2844138"/>
          </a:xfrm>
          <a:prstGeom prst="rect">
            <a:avLst/>
          </a:prstGeom>
        </p:spPr>
      </p:pic>
      <p:pic>
        <p:nvPicPr>
          <p:cNvPr id="11" name="図 10">
            <a:extLst>
              <a:ext uri="{FF2B5EF4-FFF2-40B4-BE49-F238E27FC236}">
                <a16:creationId xmlns:a16="http://schemas.microsoft.com/office/drawing/2014/main" id="{D9F1B434-BD05-79F3-976A-B16284D56C5B}"/>
              </a:ext>
            </a:extLst>
          </p:cNvPr>
          <p:cNvPicPr>
            <a:picLocks noChangeAspect="1"/>
          </p:cNvPicPr>
          <p:nvPr/>
        </p:nvPicPr>
        <p:blipFill>
          <a:blip r:embed="rId4"/>
          <a:stretch>
            <a:fillRect/>
          </a:stretch>
        </p:blipFill>
        <p:spPr>
          <a:xfrm>
            <a:off x="7580757" y="2920789"/>
            <a:ext cx="1476000" cy="1561153"/>
          </a:xfrm>
          <a:prstGeom prst="rect">
            <a:avLst/>
          </a:prstGeom>
        </p:spPr>
      </p:pic>
      <p:pic>
        <p:nvPicPr>
          <p:cNvPr id="13" name="図 12">
            <a:extLst>
              <a:ext uri="{FF2B5EF4-FFF2-40B4-BE49-F238E27FC236}">
                <a16:creationId xmlns:a16="http://schemas.microsoft.com/office/drawing/2014/main" id="{7B2A548E-4EDD-7F0E-26D9-57EB900D1C36}"/>
              </a:ext>
            </a:extLst>
          </p:cNvPr>
          <p:cNvPicPr>
            <a:picLocks noChangeAspect="1"/>
          </p:cNvPicPr>
          <p:nvPr/>
        </p:nvPicPr>
        <p:blipFill>
          <a:blip r:embed="rId5"/>
          <a:stretch>
            <a:fillRect/>
          </a:stretch>
        </p:blipFill>
        <p:spPr>
          <a:xfrm>
            <a:off x="10543117" y="2924194"/>
            <a:ext cx="1476000" cy="3060278"/>
          </a:xfrm>
          <a:prstGeom prst="rect">
            <a:avLst/>
          </a:prstGeom>
        </p:spPr>
      </p:pic>
      <p:pic>
        <p:nvPicPr>
          <p:cNvPr id="15" name="図 14">
            <a:extLst>
              <a:ext uri="{FF2B5EF4-FFF2-40B4-BE49-F238E27FC236}">
                <a16:creationId xmlns:a16="http://schemas.microsoft.com/office/drawing/2014/main" id="{E2097002-E720-B46C-8E92-0141EB9A9BD8}"/>
              </a:ext>
            </a:extLst>
          </p:cNvPr>
          <p:cNvPicPr>
            <a:picLocks noChangeAspect="1"/>
          </p:cNvPicPr>
          <p:nvPr/>
        </p:nvPicPr>
        <p:blipFill>
          <a:blip r:embed="rId6"/>
          <a:stretch>
            <a:fillRect/>
          </a:stretch>
        </p:blipFill>
        <p:spPr>
          <a:xfrm>
            <a:off x="9072278" y="2928101"/>
            <a:ext cx="1476000" cy="3130349"/>
          </a:xfrm>
          <a:prstGeom prst="rect">
            <a:avLst/>
          </a:prstGeom>
        </p:spPr>
      </p:pic>
      <p:sp>
        <p:nvSpPr>
          <p:cNvPr id="19" name="正方形/長方形 18">
            <a:extLst>
              <a:ext uri="{FF2B5EF4-FFF2-40B4-BE49-F238E27FC236}">
                <a16:creationId xmlns:a16="http://schemas.microsoft.com/office/drawing/2014/main" id="{CAD0ACC7-1B40-DA40-0112-0C09DB823187}"/>
              </a:ext>
            </a:extLst>
          </p:cNvPr>
          <p:cNvSpPr/>
          <p:nvPr/>
        </p:nvSpPr>
        <p:spPr>
          <a:xfrm>
            <a:off x="3107009" y="2650447"/>
            <a:ext cx="1476000" cy="28305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Before</a:t>
            </a:r>
            <a:endParaRPr kumimoji="1" lang="ja-JP" altLang="en-US" sz="1200" b="1" dirty="0"/>
          </a:p>
        </p:txBody>
      </p:sp>
      <p:sp>
        <p:nvSpPr>
          <p:cNvPr id="25" name="正方形/長方形 24">
            <a:extLst>
              <a:ext uri="{FF2B5EF4-FFF2-40B4-BE49-F238E27FC236}">
                <a16:creationId xmlns:a16="http://schemas.microsoft.com/office/drawing/2014/main" id="{324BBAFD-97AA-A1CA-835B-36D1C835C050}"/>
              </a:ext>
            </a:extLst>
          </p:cNvPr>
          <p:cNvSpPr/>
          <p:nvPr/>
        </p:nvSpPr>
        <p:spPr>
          <a:xfrm>
            <a:off x="3107009" y="2362900"/>
            <a:ext cx="2948332" cy="2830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仮設道路</a:t>
            </a:r>
          </a:p>
        </p:txBody>
      </p:sp>
      <p:sp>
        <p:nvSpPr>
          <p:cNvPr id="26" name="正方形/長方形 25">
            <a:extLst>
              <a:ext uri="{FF2B5EF4-FFF2-40B4-BE49-F238E27FC236}">
                <a16:creationId xmlns:a16="http://schemas.microsoft.com/office/drawing/2014/main" id="{A094FEBC-F3FC-6EAA-C040-234835EE6778}"/>
              </a:ext>
            </a:extLst>
          </p:cNvPr>
          <p:cNvSpPr/>
          <p:nvPr/>
        </p:nvSpPr>
        <p:spPr>
          <a:xfrm>
            <a:off x="6094396" y="2362900"/>
            <a:ext cx="2957041" cy="2830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平場</a:t>
            </a:r>
          </a:p>
        </p:txBody>
      </p:sp>
      <p:sp>
        <p:nvSpPr>
          <p:cNvPr id="27" name="正方形/長方形 26">
            <a:extLst>
              <a:ext uri="{FF2B5EF4-FFF2-40B4-BE49-F238E27FC236}">
                <a16:creationId xmlns:a16="http://schemas.microsoft.com/office/drawing/2014/main" id="{2D8F4A8D-94AE-DFE8-5B85-DBCDD7DB0204}"/>
              </a:ext>
            </a:extLst>
          </p:cNvPr>
          <p:cNvSpPr/>
          <p:nvPr/>
        </p:nvSpPr>
        <p:spPr>
          <a:xfrm>
            <a:off x="9077597" y="2359765"/>
            <a:ext cx="2934304" cy="2830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床掘</a:t>
            </a:r>
          </a:p>
        </p:txBody>
      </p:sp>
      <p:sp>
        <p:nvSpPr>
          <p:cNvPr id="28" name="正方形/長方形 27">
            <a:extLst>
              <a:ext uri="{FF2B5EF4-FFF2-40B4-BE49-F238E27FC236}">
                <a16:creationId xmlns:a16="http://schemas.microsoft.com/office/drawing/2014/main" id="{B3AFE588-A84F-E8FD-345A-F1C196222081}"/>
              </a:ext>
            </a:extLst>
          </p:cNvPr>
          <p:cNvSpPr/>
          <p:nvPr/>
        </p:nvSpPr>
        <p:spPr>
          <a:xfrm>
            <a:off x="4641451" y="4833869"/>
            <a:ext cx="1412397" cy="5256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B6F1211F-4FDE-59C7-D5FE-51104959D32E}"/>
              </a:ext>
            </a:extLst>
          </p:cNvPr>
          <p:cNvSpPr/>
          <p:nvPr/>
        </p:nvSpPr>
        <p:spPr>
          <a:xfrm>
            <a:off x="7608655" y="3741355"/>
            <a:ext cx="1427595" cy="5955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3EAD7BBE-F5C4-64DB-D977-DDA6F4FC0508}"/>
              </a:ext>
            </a:extLst>
          </p:cNvPr>
          <p:cNvSpPr/>
          <p:nvPr/>
        </p:nvSpPr>
        <p:spPr>
          <a:xfrm>
            <a:off x="10624455" y="4652444"/>
            <a:ext cx="1377243" cy="4420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854B059E-BE77-A9A6-DAF5-9398C3E673B8}"/>
              </a:ext>
            </a:extLst>
          </p:cNvPr>
          <p:cNvSpPr/>
          <p:nvPr/>
        </p:nvSpPr>
        <p:spPr>
          <a:xfrm>
            <a:off x="4992770" y="6058450"/>
            <a:ext cx="4817508" cy="4756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t>摺り付け先と摺り付け先のデータの項目が追加され、編集できるように修正</a:t>
            </a:r>
          </a:p>
        </p:txBody>
      </p:sp>
      <p:pic>
        <p:nvPicPr>
          <p:cNvPr id="5" name="図 4">
            <a:extLst>
              <a:ext uri="{FF2B5EF4-FFF2-40B4-BE49-F238E27FC236}">
                <a16:creationId xmlns:a16="http://schemas.microsoft.com/office/drawing/2014/main" id="{B7D46D8E-2011-D25A-170E-3643F6BD53A6}"/>
              </a:ext>
            </a:extLst>
          </p:cNvPr>
          <p:cNvPicPr>
            <a:picLocks noChangeAspect="1"/>
          </p:cNvPicPr>
          <p:nvPr/>
        </p:nvPicPr>
        <p:blipFill>
          <a:blip r:embed="rId7"/>
          <a:stretch>
            <a:fillRect/>
          </a:stretch>
        </p:blipFill>
        <p:spPr>
          <a:xfrm>
            <a:off x="6097248" y="2920789"/>
            <a:ext cx="1476000" cy="1172295"/>
          </a:xfrm>
          <a:prstGeom prst="rect">
            <a:avLst/>
          </a:prstGeom>
        </p:spPr>
      </p:pic>
      <p:sp>
        <p:nvSpPr>
          <p:cNvPr id="7" name="正方形/長方形 6">
            <a:extLst>
              <a:ext uri="{FF2B5EF4-FFF2-40B4-BE49-F238E27FC236}">
                <a16:creationId xmlns:a16="http://schemas.microsoft.com/office/drawing/2014/main" id="{B8C83D6A-B13B-AE46-4F8B-883DD3EAB4C6}"/>
              </a:ext>
            </a:extLst>
          </p:cNvPr>
          <p:cNvSpPr/>
          <p:nvPr/>
        </p:nvSpPr>
        <p:spPr>
          <a:xfrm>
            <a:off x="4579341" y="2647901"/>
            <a:ext cx="1476000" cy="28305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After</a:t>
            </a:r>
            <a:endParaRPr kumimoji="1" lang="ja-JP" altLang="en-US" sz="1200" b="1" dirty="0"/>
          </a:p>
        </p:txBody>
      </p:sp>
      <p:sp>
        <p:nvSpPr>
          <p:cNvPr id="9" name="正方形/長方形 8">
            <a:extLst>
              <a:ext uri="{FF2B5EF4-FFF2-40B4-BE49-F238E27FC236}">
                <a16:creationId xmlns:a16="http://schemas.microsoft.com/office/drawing/2014/main" id="{57CEC208-7F21-DF72-5D01-81E5A9125122}"/>
              </a:ext>
            </a:extLst>
          </p:cNvPr>
          <p:cNvSpPr/>
          <p:nvPr/>
        </p:nvSpPr>
        <p:spPr>
          <a:xfrm>
            <a:off x="6094397" y="2656267"/>
            <a:ext cx="1476000" cy="28305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Before</a:t>
            </a:r>
            <a:endParaRPr kumimoji="1" lang="ja-JP" altLang="en-US" sz="1200" b="1" dirty="0"/>
          </a:p>
        </p:txBody>
      </p:sp>
      <p:sp>
        <p:nvSpPr>
          <p:cNvPr id="12" name="正方形/長方形 11">
            <a:extLst>
              <a:ext uri="{FF2B5EF4-FFF2-40B4-BE49-F238E27FC236}">
                <a16:creationId xmlns:a16="http://schemas.microsoft.com/office/drawing/2014/main" id="{D1E4934A-F403-A09D-0E76-823E5A11899F}"/>
              </a:ext>
            </a:extLst>
          </p:cNvPr>
          <p:cNvSpPr/>
          <p:nvPr/>
        </p:nvSpPr>
        <p:spPr>
          <a:xfrm>
            <a:off x="7575438" y="2653721"/>
            <a:ext cx="1476000" cy="28305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After</a:t>
            </a:r>
            <a:endParaRPr kumimoji="1" lang="ja-JP" altLang="en-US" sz="1200" b="1" dirty="0"/>
          </a:p>
        </p:txBody>
      </p:sp>
      <p:sp>
        <p:nvSpPr>
          <p:cNvPr id="14" name="正方形/長方形 13">
            <a:extLst>
              <a:ext uri="{FF2B5EF4-FFF2-40B4-BE49-F238E27FC236}">
                <a16:creationId xmlns:a16="http://schemas.microsoft.com/office/drawing/2014/main" id="{095BB5F0-4EDD-FC95-4A35-8F66032E1193}"/>
              </a:ext>
            </a:extLst>
          </p:cNvPr>
          <p:cNvSpPr/>
          <p:nvPr/>
        </p:nvSpPr>
        <p:spPr>
          <a:xfrm>
            <a:off x="9072278" y="2648149"/>
            <a:ext cx="1476000" cy="28305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Before</a:t>
            </a:r>
            <a:endParaRPr kumimoji="1" lang="ja-JP" altLang="en-US" sz="1200" b="1" dirty="0"/>
          </a:p>
        </p:txBody>
      </p:sp>
      <p:sp>
        <p:nvSpPr>
          <p:cNvPr id="33" name="正方形/長方形 32">
            <a:extLst>
              <a:ext uri="{FF2B5EF4-FFF2-40B4-BE49-F238E27FC236}">
                <a16:creationId xmlns:a16="http://schemas.microsoft.com/office/drawing/2014/main" id="{6F1DE89D-CA9F-7A94-A387-BCBFB3EED1C3}"/>
              </a:ext>
            </a:extLst>
          </p:cNvPr>
          <p:cNvSpPr/>
          <p:nvPr/>
        </p:nvSpPr>
        <p:spPr>
          <a:xfrm>
            <a:off x="10535901" y="2645603"/>
            <a:ext cx="1476000" cy="28305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After</a:t>
            </a:r>
            <a:endParaRPr kumimoji="1" lang="ja-JP" altLang="en-US" sz="1200" b="1" dirty="0"/>
          </a:p>
        </p:txBody>
      </p:sp>
    </p:spTree>
    <p:extLst>
      <p:ext uri="{BB962C8B-B14F-4D97-AF65-F5344CB8AC3E}">
        <p14:creationId xmlns:p14="http://schemas.microsoft.com/office/powerpoint/2010/main" val="100367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805719404"/>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概要：床掘作成時のエラーメッセージの表示不具合を修正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詳細：床掘作成時に、コントロールポイントが指定できない場合のエラーメッセージが英語で</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表示される不具合を修正しました。本修正により、該当のエラーメッセージは日本語で</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表示されるようになります。</a:t>
                      </a:r>
                    </a:p>
                  </a:txBody>
                  <a:tcPr>
                    <a:solidFill>
                      <a:schemeClr val="bg1"/>
                    </a:solidFill>
                  </a:tcPr>
                </a:tc>
                <a:extLst>
                  <a:ext uri="{0D108BD9-81ED-4DB2-BD59-A6C34878D82A}">
                    <a16:rowId xmlns:a16="http://schemas.microsoft.com/office/drawing/2014/main" val="1817764507"/>
                  </a:ext>
                </a:extLst>
              </a:tr>
            </a:tbl>
          </a:graphicData>
        </a:graphic>
      </p:graphicFrame>
      <p:pic>
        <p:nvPicPr>
          <p:cNvPr id="5" name="図 4" descr="写真と文字の加工写真&#10;&#10;AI 生成コンテンツは誤りを含む可能性があります。">
            <a:extLst>
              <a:ext uri="{FF2B5EF4-FFF2-40B4-BE49-F238E27FC236}">
                <a16:creationId xmlns:a16="http://schemas.microsoft.com/office/drawing/2014/main" id="{324B3297-86CA-B247-5792-1BFCCA72F286}"/>
              </a:ext>
            </a:extLst>
          </p:cNvPr>
          <p:cNvPicPr>
            <a:picLocks noChangeAspect="1"/>
          </p:cNvPicPr>
          <p:nvPr/>
        </p:nvPicPr>
        <p:blipFill>
          <a:blip r:embed="rId2"/>
          <a:srcRect l="11120" t="11106" b="18564"/>
          <a:stretch>
            <a:fillRect/>
          </a:stretch>
        </p:blipFill>
        <p:spPr>
          <a:xfrm>
            <a:off x="3329501" y="3637708"/>
            <a:ext cx="3597625" cy="609600"/>
          </a:xfrm>
          <a:prstGeom prst="rect">
            <a:avLst/>
          </a:prstGeom>
        </p:spPr>
      </p:pic>
      <p:pic>
        <p:nvPicPr>
          <p:cNvPr id="15" name="図 14">
            <a:extLst>
              <a:ext uri="{FF2B5EF4-FFF2-40B4-BE49-F238E27FC236}">
                <a16:creationId xmlns:a16="http://schemas.microsoft.com/office/drawing/2014/main" id="{B6F41F48-E9BB-10BC-F8AD-AD5CD856BB4F}"/>
              </a:ext>
            </a:extLst>
          </p:cNvPr>
          <p:cNvPicPr>
            <a:picLocks noChangeAspect="1"/>
          </p:cNvPicPr>
          <p:nvPr/>
        </p:nvPicPr>
        <p:blipFill>
          <a:blip r:embed="rId3"/>
          <a:stretch>
            <a:fillRect/>
          </a:stretch>
        </p:blipFill>
        <p:spPr>
          <a:xfrm>
            <a:off x="7948857" y="3660061"/>
            <a:ext cx="3791274" cy="564892"/>
          </a:xfrm>
          <a:prstGeom prst="rect">
            <a:avLst/>
          </a:prstGeom>
        </p:spPr>
      </p:pic>
      <p:sp>
        <p:nvSpPr>
          <p:cNvPr id="16" name="矢印: 右 15">
            <a:extLst>
              <a:ext uri="{FF2B5EF4-FFF2-40B4-BE49-F238E27FC236}">
                <a16:creationId xmlns:a16="http://schemas.microsoft.com/office/drawing/2014/main" id="{C775E4A8-CF1D-E49C-4891-F4212B7D9CCD}"/>
              </a:ext>
            </a:extLst>
          </p:cNvPr>
          <p:cNvSpPr/>
          <p:nvPr/>
        </p:nvSpPr>
        <p:spPr>
          <a:xfrm>
            <a:off x="7135477" y="3537559"/>
            <a:ext cx="507816" cy="8098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85B88F6-5BEE-82B8-8C43-31D2D3429676}"/>
              </a:ext>
            </a:extLst>
          </p:cNvPr>
          <p:cNvSpPr/>
          <p:nvPr/>
        </p:nvSpPr>
        <p:spPr>
          <a:xfrm>
            <a:off x="3329501" y="3220292"/>
            <a:ext cx="3597625" cy="37152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Before</a:t>
            </a:r>
            <a:endParaRPr kumimoji="1" lang="ja-JP" altLang="en-US" b="1" dirty="0"/>
          </a:p>
        </p:txBody>
      </p:sp>
      <p:sp>
        <p:nvSpPr>
          <p:cNvPr id="4" name="正方形/長方形 3">
            <a:extLst>
              <a:ext uri="{FF2B5EF4-FFF2-40B4-BE49-F238E27FC236}">
                <a16:creationId xmlns:a16="http://schemas.microsoft.com/office/drawing/2014/main" id="{600570E4-1A68-2D4F-1D3F-AA3F7125EA4E}"/>
              </a:ext>
            </a:extLst>
          </p:cNvPr>
          <p:cNvSpPr/>
          <p:nvPr/>
        </p:nvSpPr>
        <p:spPr>
          <a:xfrm>
            <a:off x="7948857" y="3243235"/>
            <a:ext cx="3791274" cy="37152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After</a:t>
            </a:r>
            <a:endParaRPr kumimoji="1" lang="ja-JP" altLang="en-US" b="1" dirty="0"/>
          </a:p>
        </p:txBody>
      </p:sp>
      <p:sp>
        <p:nvSpPr>
          <p:cNvPr id="6" name="吹き出し: 四角形 5">
            <a:extLst>
              <a:ext uri="{FF2B5EF4-FFF2-40B4-BE49-F238E27FC236}">
                <a16:creationId xmlns:a16="http://schemas.microsoft.com/office/drawing/2014/main" id="{7941352A-739E-1F2D-3043-4B28E3A07619}"/>
              </a:ext>
            </a:extLst>
          </p:cNvPr>
          <p:cNvSpPr/>
          <p:nvPr/>
        </p:nvSpPr>
        <p:spPr>
          <a:xfrm>
            <a:off x="5122876" y="4541019"/>
            <a:ext cx="1503723" cy="351022"/>
          </a:xfrm>
          <a:prstGeom prst="wedgeRectCallout">
            <a:avLst>
              <a:gd name="adj1" fmla="val -30961"/>
              <a:gd name="adj2" fmla="val -117669"/>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メッセージが英語表記</a:t>
            </a:r>
            <a:endParaRPr kumimoji="1" lang="en-US" altLang="ja-JP" sz="1000" b="1" dirty="0">
              <a:solidFill>
                <a:srgbClr val="FF0000"/>
              </a:solidFill>
            </a:endParaRPr>
          </a:p>
        </p:txBody>
      </p:sp>
      <p:sp>
        <p:nvSpPr>
          <p:cNvPr id="7" name="吹き出し: 四角形 6">
            <a:extLst>
              <a:ext uri="{FF2B5EF4-FFF2-40B4-BE49-F238E27FC236}">
                <a16:creationId xmlns:a16="http://schemas.microsoft.com/office/drawing/2014/main" id="{A31D20C2-66DC-AE64-E93F-2764503B5D10}"/>
              </a:ext>
            </a:extLst>
          </p:cNvPr>
          <p:cNvSpPr/>
          <p:nvPr/>
        </p:nvSpPr>
        <p:spPr>
          <a:xfrm>
            <a:off x="9829800" y="4541019"/>
            <a:ext cx="1612639" cy="351022"/>
          </a:xfrm>
          <a:prstGeom prst="wedgeRectCallout">
            <a:avLst>
              <a:gd name="adj1" fmla="val -30961"/>
              <a:gd name="adj2" fmla="val -117669"/>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メッセージが日本語表記</a:t>
            </a:r>
            <a:endParaRPr kumimoji="1" lang="en-US" altLang="ja-JP" sz="1000" b="1" dirty="0">
              <a:solidFill>
                <a:srgbClr val="FF0000"/>
              </a:solidFill>
            </a:endParaRPr>
          </a:p>
        </p:txBody>
      </p:sp>
    </p:spTree>
    <p:extLst>
      <p:ext uri="{BB962C8B-B14F-4D97-AF65-F5344CB8AC3E}">
        <p14:creationId xmlns:p14="http://schemas.microsoft.com/office/powerpoint/2010/main" val="13519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88205808"/>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概要：切土設定の「左右設定」チェックが</a:t>
                      </a:r>
                      <a:r>
                        <a:rPr kumimoji="1" lang="en-US" altLang="ja-JP" sz="1600" b="0" dirty="0">
                          <a:solidFill>
                            <a:schemeClr val="tx1"/>
                          </a:solidFill>
                          <a:latin typeface="+mn-ea"/>
                          <a:ea typeface="+mn-ea"/>
                        </a:rPr>
                        <a:t>ON</a:t>
                      </a:r>
                      <a:r>
                        <a:rPr kumimoji="1" lang="ja-JP" altLang="en-US" sz="1600" b="0" dirty="0">
                          <a:solidFill>
                            <a:schemeClr val="tx1"/>
                          </a:solidFill>
                          <a:latin typeface="+mn-ea"/>
                          <a:ea typeface="+mn-ea"/>
                        </a:rPr>
                        <a:t>の時、法面勾配の入力欄だけ読み取り専用に</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ならない不具合を修正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詳細：仮設道路の切土設定で「左右設定」チェックが</a:t>
                      </a:r>
                      <a:r>
                        <a:rPr kumimoji="1" lang="en-US" altLang="ja-JP" sz="1600" b="0" dirty="0">
                          <a:solidFill>
                            <a:schemeClr val="tx1"/>
                          </a:solidFill>
                          <a:latin typeface="+mn-ea"/>
                          <a:ea typeface="+mn-ea"/>
                        </a:rPr>
                        <a:t>ON</a:t>
                      </a:r>
                      <a:r>
                        <a:rPr kumimoji="1" lang="ja-JP" altLang="en-US" sz="1600" b="0" dirty="0">
                          <a:solidFill>
                            <a:schemeClr val="tx1"/>
                          </a:solidFill>
                          <a:latin typeface="+mn-ea"/>
                          <a:ea typeface="+mn-ea"/>
                        </a:rPr>
                        <a:t>の場合、法面勾配の入力欄が読み</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取り専用にならない不具合を修正しました。この修正により、「左右設定」チェックが</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a:t>
                      </a:r>
                      <a:r>
                        <a:rPr kumimoji="1" lang="en-US" altLang="ja-JP" sz="1600" b="0" dirty="0">
                          <a:solidFill>
                            <a:schemeClr val="tx1"/>
                          </a:solidFill>
                          <a:latin typeface="+mn-ea"/>
                          <a:ea typeface="+mn-ea"/>
                        </a:rPr>
                        <a:t>ON</a:t>
                      </a:r>
                      <a:r>
                        <a:rPr kumimoji="1" lang="ja-JP" altLang="en-US" sz="1600" b="0" dirty="0">
                          <a:solidFill>
                            <a:schemeClr val="tx1"/>
                          </a:solidFill>
                          <a:latin typeface="+mn-ea"/>
                          <a:ea typeface="+mn-ea"/>
                        </a:rPr>
                        <a:t>の時は、法面勾配の入力ができなくなります。</a:t>
                      </a:r>
                    </a:p>
                  </a:txBody>
                  <a:tcPr>
                    <a:solidFill>
                      <a:schemeClr val="bg1"/>
                    </a:solidFill>
                  </a:tcPr>
                </a:tc>
                <a:extLst>
                  <a:ext uri="{0D108BD9-81ED-4DB2-BD59-A6C34878D82A}">
                    <a16:rowId xmlns:a16="http://schemas.microsoft.com/office/drawing/2014/main" val="1817764507"/>
                  </a:ext>
                </a:extLst>
              </a:tr>
            </a:tbl>
          </a:graphicData>
        </a:graphic>
      </p:graphicFrame>
      <p:pic>
        <p:nvPicPr>
          <p:cNvPr id="5" name="図 4" descr="モニター画面に映るゲーム画面&#10;&#10;AI 生成コンテンツは誤りを含む可能性があります。">
            <a:extLst>
              <a:ext uri="{FF2B5EF4-FFF2-40B4-BE49-F238E27FC236}">
                <a16:creationId xmlns:a16="http://schemas.microsoft.com/office/drawing/2014/main" id="{BB5089A0-6AA6-1BCE-7440-5FDE646386BE}"/>
              </a:ext>
            </a:extLst>
          </p:cNvPr>
          <p:cNvPicPr>
            <a:picLocks noChangeAspect="1"/>
          </p:cNvPicPr>
          <p:nvPr/>
        </p:nvPicPr>
        <p:blipFill>
          <a:blip r:embed="rId2"/>
          <a:srcRect l="13965" t="13965"/>
          <a:stretch>
            <a:fillRect/>
          </a:stretch>
        </p:blipFill>
        <p:spPr>
          <a:xfrm>
            <a:off x="4135136" y="2801481"/>
            <a:ext cx="2482153" cy="3600953"/>
          </a:xfrm>
          <a:prstGeom prst="rect">
            <a:avLst/>
          </a:prstGeom>
        </p:spPr>
      </p:pic>
      <p:grpSp>
        <p:nvGrpSpPr>
          <p:cNvPr id="16" name="グループ化 15">
            <a:extLst>
              <a:ext uri="{FF2B5EF4-FFF2-40B4-BE49-F238E27FC236}">
                <a16:creationId xmlns:a16="http://schemas.microsoft.com/office/drawing/2014/main" id="{9BDD0513-4724-AB34-2D78-3B77E55A6D40}"/>
              </a:ext>
            </a:extLst>
          </p:cNvPr>
          <p:cNvGrpSpPr/>
          <p:nvPr/>
        </p:nvGrpSpPr>
        <p:grpSpPr>
          <a:xfrm>
            <a:off x="8090416" y="2780234"/>
            <a:ext cx="2482153" cy="3600953"/>
            <a:chOff x="8090416" y="2658312"/>
            <a:chExt cx="2482153" cy="3600953"/>
          </a:xfrm>
        </p:grpSpPr>
        <p:pic>
          <p:nvPicPr>
            <p:cNvPr id="12" name="図 11">
              <a:extLst>
                <a:ext uri="{FF2B5EF4-FFF2-40B4-BE49-F238E27FC236}">
                  <a16:creationId xmlns:a16="http://schemas.microsoft.com/office/drawing/2014/main" id="{5B70C477-1758-44A6-9C2F-F8B006C97FB8}"/>
                </a:ext>
              </a:extLst>
            </p:cNvPr>
            <p:cNvPicPr>
              <a:picLocks noChangeAspect="1"/>
            </p:cNvPicPr>
            <p:nvPr/>
          </p:nvPicPr>
          <p:blipFill>
            <a:blip r:embed="rId3"/>
            <a:stretch>
              <a:fillRect/>
            </a:stretch>
          </p:blipFill>
          <p:spPr>
            <a:xfrm>
              <a:off x="8090416" y="2658312"/>
              <a:ext cx="2482153" cy="3600953"/>
            </a:xfrm>
            <a:prstGeom prst="rect">
              <a:avLst/>
            </a:prstGeom>
          </p:spPr>
        </p:pic>
        <p:sp>
          <p:nvSpPr>
            <p:cNvPr id="13" name="正方形/長方形 12">
              <a:extLst>
                <a:ext uri="{FF2B5EF4-FFF2-40B4-BE49-F238E27FC236}">
                  <a16:creationId xmlns:a16="http://schemas.microsoft.com/office/drawing/2014/main" id="{D88B84D2-9991-FA52-AA4A-A9B45219B893}"/>
                </a:ext>
              </a:extLst>
            </p:cNvPr>
            <p:cNvSpPr/>
            <p:nvPr/>
          </p:nvSpPr>
          <p:spPr>
            <a:xfrm>
              <a:off x="8202728" y="4015820"/>
              <a:ext cx="2297632" cy="4429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26EBE97F-B21B-95E2-3A92-8F7D5645848C}"/>
                </a:ext>
              </a:extLst>
            </p:cNvPr>
            <p:cNvSpPr/>
            <p:nvPr/>
          </p:nvSpPr>
          <p:spPr>
            <a:xfrm>
              <a:off x="8202728" y="5069558"/>
              <a:ext cx="2297632" cy="4429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矢印: 右 14">
            <a:extLst>
              <a:ext uri="{FF2B5EF4-FFF2-40B4-BE49-F238E27FC236}">
                <a16:creationId xmlns:a16="http://schemas.microsoft.com/office/drawing/2014/main" id="{95380EDC-571B-B642-F7DE-46CFC42A8CDC}"/>
              </a:ext>
            </a:extLst>
          </p:cNvPr>
          <p:cNvSpPr/>
          <p:nvPr/>
        </p:nvSpPr>
        <p:spPr>
          <a:xfrm>
            <a:off x="7143585" y="4221359"/>
            <a:ext cx="507816" cy="8098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F1B8B2D-3763-EE1F-C3E8-20F82205DD5A}"/>
              </a:ext>
            </a:extLst>
          </p:cNvPr>
          <p:cNvSpPr/>
          <p:nvPr/>
        </p:nvSpPr>
        <p:spPr>
          <a:xfrm>
            <a:off x="4135136" y="2493518"/>
            <a:ext cx="2473444"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Before</a:t>
            </a:r>
            <a:endParaRPr kumimoji="1" lang="ja-JP" altLang="en-US" sz="1600" b="1" dirty="0"/>
          </a:p>
        </p:txBody>
      </p:sp>
      <p:sp>
        <p:nvSpPr>
          <p:cNvPr id="21" name="正方形/長方形 20">
            <a:extLst>
              <a:ext uri="{FF2B5EF4-FFF2-40B4-BE49-F238E27FC236}">
                <a16:creationId xmlns:a16="http://schemas.microsoft.com/office/drawing/2014/main" id="{05A16F60-A1AD-EC38-DC05-A56D5DB0F311}"/>
              </a:ext>
            </a:extLst>
          </p:cNvPr>
          <p:cNvSpPr/>
          <p:nvPr/>
        </p:nvSpPr>
        <p:spPr>
          <a:xfrm>
            <a:off x="8090416" y="2493518"/>
            <a:ext cx="2473444"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After</a:t>
            </a:r>
            <a:endParaRPr kumimoji="1" lang="ja-JP" altLang="en-US" sz="1600" b="1" dirty="0"/>
          </a:p>
        </p:txBody>
      </p:sp>
      <p:sp>
        <p:nvSpPr>
          <p:cNvPr id="23" name="吹き出し: 四角形 22">
            <a:extLst>
              <a:ext uri="{FF2B5EF4-FFF2-40B4-BE49-F238E27FC236}">
                <a16:creationId xmlns:a16="http://schemas.microsoft.com/office/drawing/2014/main" id="{CC91FC8C-9085-4F5F-B525-092FC802DA1F}"/>
              </a:ext>
            </a:extLst>
          </p:cNvPr>
          <p:cNvSpPr/>
          <p:nvPr/>
        </p:nvSpPr>
        <p:spPr>
          <a:xfrm>
            <a:off x="6634803" y="3698739"/>
            <a:ext cx="1009408" cy="259944"/>
          </a:xfrm>
          <a:prstGeom prst="wedgeRectCallout">
            <a:avLst>
              <a:gd name="adj1" fmla="val -55462"/>
              <a:gd name="adj2" fmla="val 136080"/>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入力可能</a:t>
            </a:r>
          </a:p>
        </p:txBody>
      </p:sp>
      <p:sp>
        <p:nvSpPr>
          <p:cNvPr id="3" name="吹き出し: 四角形 2">
            <a:extLst>
              <a:ext uri="{FF2B5EF4-FFF2-40B4-BE49-F238E27FC236}">
                <a16:creationId xmlns:a16="http://schemas.microsoft.com/office/drawing/2014/main" id="{F77AF796-4FB4-9894-9F10-49995179594A}"/>
              </a:ext>
            </a:extLst>
          </p:cNvPr>
          <p:cNvSpPr/>
          <p:nvPr/>
        </p:nvSpPr>
        <p:spPr>
          <a:xfrm>
            <a:off x="10581278" y="3698739"/>
            <a:ext cx="1009408" cy="259944"/>
          </a:xfrm>
          <a:prstGeom prst="wedgeRectCallout">
            <a:avLst>
              <a:gd name="adj1" fmla="val -55462"/>
              <a:gd name="adj2" fmla="val 136080"/>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読み取り専用</a:t>
            </a:r>
          </a:p>
        </p:txBody>
      </p:sp>
      <p:sp>
        <p:nvSpPr>
          <p:cNvPr id="4" name="吹き出し: 四角形 3">
            <a:extLst>
              <a:ext uri="{FF2B5EF4-FFF2-40B4-BE49-F238E27FC236}">
                <a16:creationId xmlns:a16="http://schemas.microsoft.com/office/drawing/2014/main" id="{439BADF1-E4FD-C743-E65D-108CA4A0C0F2}"/>
              </a:ext>
            </a:extLst>
          </p:cNvPr>
          <p:cNvSpPr/>
          <p:nvPr/>
        </p:nvSpPr>
        <p:spPr>
          <a:xfrm>
            <a:off x="6634803" y="5116444"/>
            <a:ext cx="1009408" cy="259944"/>
          </a:xfrm>
          <a:prstGeom prst="wedgeRectCallout">
            <a:avLst>
              <a:gd name="adj1" fmla="val -55462"/>
              <a:gd name="adj2" fmla="val 95040"/>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左右設定</a:t>
            </a:r>
            <a:r>
              <a:rPr kumimoji="1" lang="en-US" altLang="ja-JP" sz="1000" b="1" dirty="0">
                <a:solidFill>
                  <a:srgbClr val="FF0000"/>
                </a:solidFill>
              </a:rPr>
              <a:t>ON</a:t>
            </a:r>
            <a:endParaRPr kumimoji="1" lang="ja-JP" altLang="en-US" sz="1000" b="1" dirty="0">
              <a:solidFill>
                <a:srgbClr val="FF0000"/>
              </a:solidFill>
            </a:endParaRPr>
          </a:p>
        </p:txBody>
      </p:sp>
      <p:sp>
        <p:nvSpPr>
          <p:cNvPr id="6" name="吹き出し: 四角形 5">
            <a:extLst>
              <a:ext uri="{FF2B5EF4-FFF2-40B4-BE49-F238E27FC236}">
                <a16:creationId xmlns:a16="http://schemas.microsoft.com/office/drawing/2014/main" id="{45CBD57C-8E66-C006-ABC8-E280275CBFA3}"/>
              </a:ext>
            </a:extLst>
          </p:cNvPr>
          <p:cNvSpPr/>
          <p:nvPr/>
        </p:nvSpPr>
        <p:spPr>
          <a:xfrm>
            <a:off x="10618841" y="5116444"/>
            <a:ext cx="1009408" cy="259944"/>
          </a:xfrm>
          <a:prstGeom prst="wedgeRectCallout">
            <a:avLst>
              <a:gd name="adj1" fmla="val -55462"/>
              <a:gd name="adj2" fmla="val 95040"/>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左右設定</a:t>
            </a:r>
            <a:r>
              <a:rPr kumimoji="1" lang="en-US" altLang="ja-JP" sz="1000" b="1" dirty="0">
                <a:solidFill>
                  <a:srgbClr val="FF0000"/>
                </a:solidFill>
              </a:rPr>
              <a:t>ON</a:t>
            </a:r>
            <a:endParaRPr kumimoji="1" lang="ja-JP" altLang="en-US" sz="1000" b="1" dirty="0">
              <a:solidFill>
                <a:srgbClr val="FF0000"/>
              </a:solidFill>
            </a:endParaRPr>
          </a:p>
        </p:txBody>
      </p:sp>
      <p:sp>
        <p:nvSpPr>
          <p:cNvPr id="7" name="正方形/長方形 6">
            <a:extLst>
              <a:ext uri="{FF2B5EF4-FFF2-40B4-BE49-F238E27FC236}">
                <a16:creationId xmlns:a16="http://schemas.microsoft.com/office/drawing/2014/main" id="{27A5870E-C286-F94C-BFFC-C2E89243A3ED}"/>
              </a:ext>
            </a:extLst>
          </p:cNvPr>
          <p:cNvSpPr/>
          <p:nvPr/>
        </p:nvSpPr>
        <p:spPr>
          <a:xfrm>
            <a:off x="3540037" y="5954245"/>
            <a:ext cx="3600000" cy="50342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左右設定</a:t>
            </a:r>
            <a:r>
              <a:rPr kumimoji="1" lang="en-US" altLang="ja-JP" sz="1000" b="1" dirty="0">
                <a:solidFill>
                  <a:srgbClr val="FF0000"/>
                </a:solidFill>
              </a:rPr>
              <a:t>ON</a:t>
            </a:r>
            <a:r>
              <a:rPr kumimoji="1" lang="ja-JP" altLang="en-US" sz="1000" b="1" dirty="0">
                <a:solidFill>
                  <a:srgbClr val="FF0000"/>
                </a:solidFill>
              </a:rPr>
              <a:t>の時、法面勾配を入力することができる</a:t>
            </a:r>
          </a:p>
        </p:txBody>
      </p:sp>
      <p:sp>
        <p:nvSpPr>
          <p:cNvPr id="8" name="正方形/長方形 7">
            <a:extLst>
              <a:ext uri="{FF2B5EF4-FFF2-40B4-BE49-F238E27FC236}">
                <a16:creationId xmlns:a16="http://schemas.microsoft.com/office/drawing/2014/main" id="{DE9B1C51-97D6-6068-5798-03CEADDFC988}"/>
              </a:ext>
            </a:extLst>
          </p:cNvPr>
          <p:cNvSpPr/>
          <p:nvPr/>
        </p:nvSpPr>
        <p:spPr>
          <a:xfrm>
            <a:off x="7644210" y="5954245"/>
            <a:ext cx="3600000" cy="5034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t>左右設定</a:t>
            </a:r>
            <a:r>
              <a:rPr kumimoji="1" lang="en-US" altLang="ja-JP" sz="1000" b="1" dirty="0"/>
              <a:t>ON</a:t>
            </a:r>
            <a:r>
              <a:rPr kumimoji="1" lang="ja-JP" altLang="en-US" sz="1000" b="1" dirty="0"/>
              <a:t>の時、法面勾配を入力できないように改修</a:t>
            </a:r>
          </a:p>
        </p:txBody>
      </p:sp>
    </p:spTree>
    <p:extLst>
      <p:ext uri="{BB962C8B-B14F-4D97-AF65-F5344CB8AC3E}">
        <p14:creationId xmlns:p14="http://schemas.microsoft.com/office/powerpoint/2010/main" val="2318922929"/>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9389fa2-add8-4853-8b42-44b440df2f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7" ma:contentTypeDescription="新しいドキュメントを作成します。" ma:contentTypeScope="" ma:versionID="478387fcd5d32e7abd5ae6fa40c7a4a3">
  <xsd:schema xmlns:xsd="http://www.w3.org/2001/XMLSchema" xmlns:xs="http://www.w3.org/2001/XMLSchema" xmlns:p="http://schemas.microsoft.com/office/2006/metadata/properties" xmlns:ns3="a9389fa2-add8-4853-8b42-44b440df2f1e" xmlns:ns4="cbb0b6e0-80bc-41b7-8336-0b8443e8d384" targetNamespace="http://schemas.microsoft.com/office/2006/metadata/properties" ma:root="true" ma:fieldsID="6bfbbaa74efca2bf1f67cd2f8c74c9c8" ns3:_="" ns4:_="">
    <xsd:import namespace="a9389fa2-add8-4853-8b42-44b440df2f1e"/>
    <xsd:import namespace="cbb0b6e0-80bc-41b7-8336-0b8443e8d38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0b6e0-80bc-41b7-8336-0b8443e8d384"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element name="SharingHintHash" ma:index="13"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1EF08D-F8DA-4975-B7B2-B9EB78E5EC19}">
  <ds:schemaRefs>
    <ds:schemaRef ds:uri="http://schemas.microsoft.com/office/2006/documentManagement/types"/>
    <ds:schemaRef ds:uri="http://www.w3.org/XML/1998/namespace"/>
    <ds:schemaRef ds:uri="cbb0b6e0-80bc-41b7-8336-0b8443e8d384"/>
    <ds:schemaRef ds:uri="http://schemas.microsoft.com/office/infopath/2007/PartnerControls"/>
    <ds:schemaRef ds:uri="a9389fa2-add8-4853-8b42-44b440df2f1e"/>
    <ds:schemaRef ds:uri="http://purl.org/dc/elements/1.1/"/>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3.xml><?xml version="1.0" encoding="utf-8"?>
<ds:datastoreItem xmlns:ds="http://schemas.openxmlformats.org/officeDocument/2006/customXml" ds:itemID="{B6B30520-D278-4788-82ED-FBCEF90C2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cbb0b6e0-80bc-41b7-8336-0b8443e8d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36681</TotalTime>
  <Words>1917</Words>
  <Application>Microsoft Office PowerPoint</Application>
  <PresentationFormat>ワイド画面</PresentationFormat>
  <Paragraphs>216</Paragraphs>
  <Slides>15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15</vt:i4>
      </vt:variant>
    </vt:vector>
  </HeadingPairs>
  <TitlesOfParts>
    <vt:vector size="26"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Ishii, Kazuhito / 石井　一仁</cp:lastModifiedBy>
  <cp:revision>578</cp:revision>
  <dcterms:created xsi:type="dcterms:W3CDTF">2021-03-26T09:54:52Z</dcterms:created>
  <dcterms:modified xsi:type="dcterms:W3CDTF">2025-11-10T08:32:27Z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