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4"/>
    <p:sldMasterId id="2147483674" r:id="rId5"/>
    <p:sldMasterId id="2147483676" r:id="rId6"/>
    <p:sldMasterId id="2147483678" r:id="rId7"/>
  </p:sldMasterIdLst>
  <p:sldIdLst>
    <p:sldId id="303" r:id="rId8"/>
    <p:sldId id="337" r:id="rId9"/>
    <p:sldId id="439" r:id="rId10"/>
    <p:sldId id="468" r:id="rId11"/>
    <p:sldId id="484" r:id="rId12"/>
    <p:sldId id="494" r:id="rId13"/>
    <p:sldId id="495" r:id="rId14"/>
    <p:sldId id="496" r:id="rId15"/>
    <p:sldId id="486" r:id="rId16"/>
    <p:sldId id="487" r:id="rId17"/>
    <p:sldId id="488" r:id="rId18"/>
    <p:sldId id="490" r:id="rId19"/>
    <p:sldId id="491" r:id="rId20"/>
    <p:sldId id="492" r:id="rId21"/>
    <p:sldId id="493" r:id="rId22"/>
    <p:sldId id="301"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guchi, Takamasa / 野口　剛正" initials="NT/野" lastIdx="7" clrIdx="0">
    <p:extLst>
      <p:ext uri="{19B8F6BF-5375-455C-9EA6-DF929625EA0E}">
        <p15:presenceInfo xmlns:p15="http://schemas.microsoft.com/office/powerpoint/2012/main" userId="S::takamasa_noguchi@earthbrain.com::ceafb38f-d8e3-4660-ae65-2864b01995d3" providerId="AD"/>
      </p:ext>
    </p:extLst>
  </p:cmAuthor>
  <p:cmAuthor id="2" name="Noguchi, Takamasa / 野口　剛正" initials="NT/野 [2]" lastIdx="2" clrIdx="1">
    <p:extLst>
      <p:ext uri="{19B8F6BF-5375-455C-9EA6-DF929625EA0E}">
        <p15:presenceInfo xmlns:p15="http://schemas.microsoft.com/office/powerpoint/2012/main" userId="Noguchi, Takamasa / 野口　剛正"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00"/>
    <a:srgbClr val="31323A"/>
    <a:srgbClr val="0000DA"/>
    <a:srgbClr val="E5E8ED"/>
    <a:srgbClr val="4472C4"/>
    <a:srgbClr val="1B477D"/>
    <a:srgbClr val="106EBE"/>
    <a:srgbClr val="CBCBCB"/>
    <a:srgbClr val="5622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2C15A8-13BE-4567-9921-EA6711A388AE}" v="28" dt="2023-10-19T14:52:40.399"/>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202B0CA-FC54-4496-8BCA-5EF66A818D29}" styleName="スタイル (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889" autoAdjust="0"/>
    <p:restoredTop sz="96279" autoAdjust="0"/>
  </p:normalViewPr>
  <p:slideViewPr>
    <p:cSldViewPr snapToGrid="0">
      <p:cViewPr varScale="1">
        <p:scale>
          <a:sx n="87" d="100"/>
          <a:sy n="87" d="100"/>
        </p:scale>
        <p:origin x="252" y="84"/>
      </p:cViewPr>
      <p:guideLst>
        <p:guide orient="horz" pos="2137"/>
        <p:guide pos="3840"/>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テキスト プレースホルダー 8">
            <a:extLst>
              <a:ext uri="{FF2B5EF4-FFF2-40B4-BE49-F238E27FC236}">
                <a16:creationId xmlns:a16="http://schemas.microsoft.com/office/drawing/2014/main" id="{778F59B4-A0C7-4EEB-BBA3-CA0FEEB7421A}"/>
              </a:ext>
            </a:extLst>
          </p:cNvPr>
          <p:cNvSpPr>
            <a:spLocks noGrp="1"/>
          </p:cNvSpPr>
          <p:nvPr>
            <p:ph type="body" sz="quarter" idx="10" hasCustomPrompt="1"/>
          </p:nvPr>
        </p:nvSpPr>
        <p:spPr>
          <a:xfrm>
            <a:off x="527051" y="765522"/>
            <a:ext cx="11137900" cy="503238"/>
          </a:xfrm>
          <a:prstGeom prst="rect">
            <a:avLst/>
          </a:prstGeom>
        </p:spPr>
        <p:txBody>
          <a:bodyPr anchor="ctr" anchorCtr="0"/>
          <a:lstStyle>
            <a:lvl1pPr marL="0" indent="0" algn="ctr" defTabSz="914400" rtl="0" eaLnBrk="1" latinLnBrk="0" hangingPunct="1">
              <a:buNone/>
              <a:defRPr kumimoji="1" lang="ja-JP" altLang="en-US" sz="3200" b="0" kern="1200" dirty="0" smtClean="0">
                <a:solidFill>
                  <a:srgbClr val="0000C6"/>
                </a:solidFill>
                <a:latin typeface="小塚ゴシック Pr6N B" panose="020B0800000000000000" pitchFamily="34" charset="-128"/>
                <a:ea typeface="小塚ゴシック Pr6N B" panose="020B0800000000000000" pitchFamily="34" charset="-128"/>
                <a:cs typeface="Lucida Sans Unicode" panose="020B0602030504020204" pitchFamily="34" charset="0"/>
              </a:defRPr>
            </a:lvl1pPr>
          </a:lstStyle>
          <a:p>
            <a:pPr lvl="0"/>
            <a:r>
              <a:rPr kumimoji="1" lang="ja-JP" altLang="en-US" dirty="0"/>
              <a:t>プレゼンテーションタイトルを入力</a:t>
            </a:r>
          </a:p>
        </p:txBody>
      </p:sp>
    </p:spTree>
    <p:extLst>
      <p:ext uri="{BB962C8B-B14F-4D97-AF65-F5344CB8AC3E}">
        <p14:creationId xmlns:p14="http://schemas.microsoft.com/office/powerpoint/2010/main" val="3757890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99963A55-18A4-499B-AF90-F8666C6BAD07}"/>
              </a:ext>
            </a:extLst>
          </p:cNvPr>
          <p:cNvSpPr txBox="1">
            <a:spLocks/>
          </p:cNvSpPr>
          <p:nvPr userDrawn="1"/>
        </p:nvSpPr>
        <p:spPr>
          <a:xfrm>
            <a:off x="1363203" y="3429000"/>
            <a:ext cx="3632237" cy="476672"/>
          </a:xfrm>
          <a:prstGeom prst="rect">
            <a:avLst/>
          </a:prstGeom>
        </p:spPr>
        <p:txBody>
          <a:bodyPr anchor="ctr" anchorCtr="0">
            <a:normAutofit/>
          </a:bodyPr>
          <a:lstStyle>
            <a:lvl1pPr algn="ctr" defTabSz="914400" rtl="0" eaLnBrk="1" latinLnBrk="0" hangingPunct="1">
              <a:spcBef>
                <a:spcPct val="0"/>
              </a:spcBef>
              <a:buNone/>
              <a:defRPr kumimoji="1" sz="2000" b="1" kern="1200">
                <a:solidFill>
                  <a:schemeClr val="tx1"/>
                </a:solidFill>
                <a:latin typeface="游ゴシック Medium" panose="020B0500000000000000" pitchFamily="50" charset="-128"/>
                <a:ea typeface="游ゴシック Medium" panose="020B0500000000000000" pitchFamily="50" charset="-128"/>
                <a:cs typeface="游ゴシック Medium" panose="020B0500000000000000" pitchFamily="50" charset="-128"/>
              </a:defRPr>
            </a:lvl1pPr>
          </a:lstStyle>
          <a:p>
            <a:r>
              <a:rPr lang="ja-JP" altLang="en-US" sz="2200" dirty="0">
                <a:solidFill>
                  <a:srgbClr val="0000CA"/>
                </a:solidFill>
              </a:rPr>
              <a:t>本日のアジェンダ</a:t>
            </a:r>
          </a:p>
        </p:txBody>
      </p:sp>
      <p:sp>
        <p:nvSpPr>
          <p:cNvPr id="8" name="テキスト プレースホルダー 18">
            <a:extLst>
              <a:ext uri="{FF2B5EF4-FFF2-40B4-BE49-F238E27FC236}">
                <a16:creationId xmlns:a16="http://schemas.microsoft.com/office/drawing/2014/main" id="{27FB1C44-7829-47D1-986D-0A87F4410CEF}"/>
              </a:ext>
            </a:extLst>
          </p:cNvPr>
          <p:cNvSpPr>
            <a:spLocks noGrp="1"/>
          </p:cNvSpPr>
          <p:nvPr>
            <p:ph type="body" sz="quarter" idx="28" hasCustomPrompt="1"/>
          </p:nvPr>
        </p:nvSpPr>
        <p:spPr>
          <a:xfrm>
            <a:off x="5994401" y="2445949"/>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9" name="テキスト プレースホルダー 24">
            <a:extLst>
              <a:ext uri="{FF2B5EF4-FFF2-40B4-BE49-F238E27FC236}">
                <a16:creationId xmlns:a16="http://schemas.microsoft.com/office/drawing/2014/main" id="{F9998B61-66B2-4745-AF3B-EB748FD36203}"/>
              </a:ext>
            </a:extLst>
          </p:cNvPr>
          <p:cNvSpPr>
            <a:spLocks noGrp="1"/>
          </p:cNvSpPr>
          <p:nvPr>
            <p:ph type="body" sz="quarter" idx="31" hasCustomPrompt="1"/>
          </p:nvPr>
        </p:nvSpPr>
        <p:spPr>
          <a:xfrm>
            <a:off x="6762751" y="2445713"/>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0" name="テキスト プレースホルダー 18">
            <a:extLst>
              <a:ext uri="{FF2B5EF4-FFF2-40B4-BE49-F238E27FC236}">
                <a16:creationId xmlns:a16="http://schemas.microsoft.com/office/drawing/2014/main" id="{B21ABF86-ABC5-457B-931A-A31F452B3C1A}"/>
              </a:ext>
            </a:extLst>
          </p:cNvPr>
          <p:cNvSpPr>
            <a:spLocks noGrp="1"/>
          </p:cNvSpPr>
          <p:nvPr>
            <p:ph type="body" sz="quarter" idx="32" hasCustomPrompt="1"/>
          </p:nvPr>
        </p:nvSpPr>
        <p:spPr>
          <a:xfrm>
            <a:off x="5994401" y="3090095"/>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1" name="テキスト プレースホルダー 24">
            <a:extLst>
              <a:ext uri="{FF2B5EF4-FFF2-40B4-BE49-F238E27FC236}">
                <a16:creationId xmlns:a16="http://schemas.microsoft.com/office/drawing/2014/main" id="{A18AF46B-4CBD-413E-9E2A-6B41FCA1BBD0}"/>
              </a:ext>
            </a:extLst>
          </p:cNvPr>
          <p:cNvSpPr>
            <a:spLocks noGrp="1"/>
          </p:cNvSpPr>
          <p:nvPr>
            <p:ph type="body" sz="quarter" idx="33" hasCustomPrompt="1"/>
          </p:nvPr>
        </p:nvSpPr>
        <p:spPr>
          <a:xfrm>
            <a:off x="6762751" y="3089859"/>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2" name="テキスト プレースホルダー 18">
            <a:extLst>
              <a:ext uri="{FF2B5EF4-FFF2-40B4-BE49-F238E27FC236}">
                <a16:creationId xmlns:a16="http://schemas.microsoft.com/office/drawing/2014/main" id="{21F160C3-C2C2-44CD-A0D3-95469A8E38F3}"/>
              </a:ext>
            </a:extLst>
          </p:cNvPr>
          <p:cNvSpPr>
            <a:spLocks noGrp="1"/>
          </p:cNvSpPr>
          <p:nvPr>
            <p:ph type="body" sz="quarter" idx="34" hasCustomPrompt="1"/>
          </p:nvPr>
        </p:nvSpPr>
        <p:spPr>
          <a:xfrm>
            <a:off x="5994401" y="3734241"/>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3" name="テキスト プレースホルダー 24">
            <a:extLst>
              <a:ext uri="{FF2B5EF4-FFF2-40B4-BE49-F238E27FC236}">
                <a16:creationId xmlns:a16="http://schemas.microsoft.com/office/drawing/2014/main" id="{76BD1657-8D93-47D8-A6BF-6EE2E99E83AD}"/>
              </a:ext>
            </a:extLst>
          </p:cNvPr>
          <p:cNvSpPr>
            <a:spLocks noGrp="1"/>
          </p:cNvSpPr>
          <p:nvPr>
            <p:ph type="body" sz="quarter" idx="35" hasCustomPrompt="1"/>
          </p:nvPr>
        </p:nvSpPr>
        <p:spPr>
          <a:xfrm>
            <a:off x="6762751" y="3734005"/>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4" name="テキスト プレースホルダー 18">
            <a:extLst>
              <a:ext uri="{FF2B5EF4-FFF2-40B4-BE49-F238E27FC236}">
                <a16:creationId xmlns:a16="http://schemas.microsoft.com/office/drawing/2014/main" id="{0F09644A-15BC-463D-A05C-3973A838F446}"/>
              </a:ext>
            </a:extLst>
          </p:cNvPr>
          <p:cNvSpPr>
            <a:spLocks noGrp="1"/>
          </p:cNvSpPr>
          <p:nvPr>
            <p:ph type="body" sz="quarter" idx="36" hasCustomPrompt="1"/>
          </p:nvPr>
        </p:nvSpPr>
        <p:spPr>
          <a:xfrm>
            <a:off x="5994401" y="4378387"/>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5" name="テキスト プレースホルダー 24">
            <a:extLst>
              <a:ext uri="{FF2B5EF4-FFF2-40B4-BE49-F238E27FC236}">
                <a16:creationId xmlns:a16="http://schemas.microsoft.com/office/drawing/2014/main" id="{4CD3D390-9AE8-494A-A09E-C5CCB969DFE0}"/>
              </a:ext>
            </a:extLst>
          </p:cNvPr>
          <p:cNvSpPr>
            <a:spLocks noGrp="1"/>
          </p:cNvSpPr>
          <p:nvPr>
            <p:ph type="body" sz="quarter" idx="37" hasCustomPrompt="1"/>
          </p:nvPr>
        </p:nvSpPr>
        <p:spPr>
          <a:xfrm>
            <a:off x="6762751" y="4378151"/>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Tree>
    <p:extLst>
      <p:ext uri="{BB962C8B-B14F-4D97-AF65-F5344CB8AC3E}">
        <p14:creationId xmlns:p14="http://schemas.microsoft.com/office/powerpoint/2010/main" val="1329838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9A71AD5-80A4-478C-8A3A-9C222313E0A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273552" y="1316736"/>
            <a:ext cx="4480560" cy="4559590"/>
          </a:xfrm>
          <a:prstGeom prst="rect">
            <a:avLst/>
          </a:prstGeom>
        </p:spPr>
      </p:pic>
      <p:sp>
        <p:nvSpPr>
          <p:cNvPr id="8" name="テキスト プレースホルダー 18">
            <a:extLst>
              <a:ext uri="{FF2B5EF4-FFF2-40B4-BE49-F238E27FC236}">
                <a16:creationId xmlns:a16="http://schemas.microsoft.com/office/drawing/2014/main" id="{27FB1C44-7829-47D1-986D-0A87F4410CEF}"/>
              </a:ext>
            </a:extLst>
          </p:cNvPr>
          <p:cNvSpPr>
            <a:spLocks noGrp="1"/>
          </p:cNvSpPr>
          <p:nvPr>
            <p:ph type="body" sz="quarter" idx="28" hasCustomPrompt="1"/>
          </p:nvPr>
        </p:nvSpPr>
        <p:spPr>
          <a:xfrm>
            <a:off x="5404722" y="3446368"/>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9" name="テキスト プレースホルダー 24">
            <a:extLst>
              <a:ext uri="{FF2B5EF4-FFF2-40B4-BE49-F238E27FC236}">
                <a16:creationId xmlns:a16="http://schemas.microsoft.com/office/drawing/2014/main" id="{F9998B61-66B2-4745-AF3B-EB748FD36203}"/>
              </a:ext>
            </a:extLst>
          </p:cNvPr>
          <p:cNvSpPr>
            <a:spLocks noGrp="1"/>
          </p:cNvSpPr>
          <p:nvPr>
            <p:ph type="body" sz="quarter" idx="31" hasCustomPrompt="1"/>
          </p:nvPr>
        </p:nvSpPr>
        <p:spPr>
          <a:xfrm>
            <a:off x="6173073" y="3446132"/>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Tree>
    <p:extLst>
      <p:ext uri="{BB962C8B-B14F-4D97-AF65-F5344CB8AC3E}">
        <p14:creationId xmlns:p14="http://schemas.microsoft.com/office/powerpoint/2010/main" val="3822735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BA49D872-27B0-41BC-9B69-C9B2499CF8AA}"/>
              </a:ext>
            </a:extLst>
          </p:cNvPr>
          <p:cNvSpPr>
            <a:spLocks noGrp="1"/>
          </p:cNvSpPr>
          <p:nvPr>
            <p:ph type="body" sz="quarter" idx="10" hasCustomPrompt="1"/>
          </p:nvPr>
        </p:nvSpPr>
        <p:spPr>
          <a:xfrm>
            <a:off x="2264833" y="1122363"/>
            <a:ext cx="8153400" cy="388031"/>
          </a:xfrm>
          <a:prstGeom prst="rect">
            <a:avLst/>
          </a:prstGeom>
        </p:spPr>
        <p:txBody>
          <a:bodyPr anchor="ctr" anchorCtr="0"/>
          <a:lstStyle>
            <a:lvl1pPr marL="0" indent="0" algn="l">
              <a:buNone/>
              <a:defRPr sz="2400" b="1">
                <a:latin typeface="游ゴシック Medium" panose="020B0500000000000000" pitchFamily="50" charset="-128"/>
                <a:ea typeface="游ゴシック Medium" panose="020B0500000000000000" pitchFamily="50" charset="-128"/>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■大見出しの書式設定</a:t>
            </a:r>
          </a:p>
        </p:txBody>
      </p:sp>
      <p:sp>
        <p:nvSpPr>
          <p:cNvPr id="13" name="テキスト プレースホルダー 2">
            <a:extLst>
              <a:ext uri="{FF2B5EF4-FFF2-40B4-BE49-F238E27FC236}">
                <a16:creationId xmlns:a16="http://schemas.microsoft.com/office/drawing/2014/main" id="{36A1FFE9-57A1-4D92-822F-16EFCDBECDC9}"/>
              </a:ext>
            </a:extLst>
          </p:cNvPr>
          <p:cNvSpPr>
            <a:spLocks noGrp="1"/>
          </p:cNvSpPr>
          <p:nvPr>
            <p:ph type="body" sz="quarter" idx="14" hasCustomPrompt="1"/>
          </p:nvPr>
        </p:nvSpPr>
        <p:spPr>
          <a:xfrm>
            <a:off x="2264833" y="1699872"/>
            <a:ext cx="8153400" cy="388031"/>
          </a:xfrm>
          <a:prstGeom prst="rect">
            <a:avLst/>
          </a:prstGeom>
        </p:spPr>
        <p:txBody>
          <a:bodyPr anchor="ctr" anchorCtr="0"/>
          <a:lstStyle>
            <a:lvl1pPr marL="0" indent="0" algn="l">
              <a:buNone/>
              <a:defRPr sz="2000" b="0">
                <a:latin typeface="游ゴシック Medium" panose="020B0500000000000000" pitchFamily="50" charset="-128"/>
                <a:ea typeface="游ゴシック Medium" panose="020B0500000000000000" pitchFamily="50" charset="-128"/>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〇中見出しの書式設定</a:t>
            </a:r>
          </a:p>
        </p:txBody>
      </p:sp>
      <p:sp>
        <p:nvSpPr>
          <p:cNvPr id="15" name="テキスト プレースホルダー 2">
            <a:extLst>
              <a:ext uri="{FF2B5EF4-FFF2-40B4-BE49-F238E27FC236}">
                <a16:creationId xmlns:a16="http://schemas.microsoft.com/office/drawing/2014/main" id="{6A5F223F-F1AE-42FD-9167-AD0C438CBD99}"/>
              </a:ext>
            </a:extLst>
          </p:cNvPr>
          <p:cNvSpPr>
            <a:spLocks noGrp="1"/>
          </p:cNvSpPr>
          <p:nvPr>
            <p:ph type="body" sz="quarter" idx="16" hasCustomPrompt="1"/>
          </p:nvPr>
        </p:nvSpPr>
        <p:spPr>
          <a:xfrm>
            <a:off x="2264833" y="2903876"/>
            <a:ext cx="8153400" cy="388031"/>
          </a:xfrm>
          <a:prstGeom prst="rect">
            <a:avLst/>
          </a:prstGeom>
        </p:spPr>
        <p:txBody>
          <a:bodyPr anchor="ctr" anchorCtr="0"/>
          <a:lstStyle>
            <a:lvl1pPr marL="0" indent="0" algn="l">
              <a:buNone/>
              <a:defRPr sz="900" b="0">
                <a:latin typeface="+mj-ea"/>
                <a:ea typeface="+mj-ea"/>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en-US" altLang="ja-JP" dirty="0"/>
              <a:t>※</a:t>
            </a:r>
            <a:r>
              <a:rPr kumimoji="1" lang="ja-JP" altLang="en-US" dirty="0"/>
              <a:t>注釈の書式設定</a:t>
            </a:r>
          </a:p>
        </p:txBody>
      </p:sp>
      <p:sp>
        <p:nvSpPr>
          <p:cNvPr id="17" name="テキスト プレースホルダー 2">
            <a:extLst>
              <a:ext uri="{FF2B5EF4-FFF2-40B4-BE49-F238E27FC236}">
                <a16:creationId xmlns:a16="http://schemas.microsoft.com/office/drawing/2014/main" id="{B6265334-BE5D-46F1-B6B8-C8FBC8331899}"/>
              </a:ext>
            </a:extLst>
          </p:cNvPr>
          <p:cNvSpPr>
            <a:spLocks noGrp="1"/>
          </p:cNvSpPr>
          <p:nvPr>
            <p:ph type="body" sz="quarter" idx="17" hasCustomPrompt="1"/>
          </p:nvPr>
        </p:nvSpPr>
        <p:spPr>
          <a:xfrm>
            <a:off x="2264833" y="2301874"/>
            <a:ext cx="8153400" cy="388031"/>
          </a:xfrm>
          <a:prstGeom prst="rect">
            <a:avLst/>
          </a:prstGeom>
        </p:spPr>
        <p:txBody>
          <a:bodyPr anchor="ctr" anchorCtr="0"/>
          <a:lstStyle>
            <a:lvl1pPr marL="0" indent="0" algn="l">
              <a:buNone/>
              <a:defRPr sz="1600" b="0">
                <a:latin typeface="+mj-ea"/>
                <a:ea typeface="+mj-ea"/>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本文の書式設定</a:t>
            </a:r>
          </a:p>
        </p:txBody>
      </p:sp>
    </p:spTree>
    <p:extLst>
      <p:ext uri="{BB962C8B-B14F-4D97-AF65-F5344CB8AC3E}">
        <p14:creationId xmlns:p14="http://schemas.microsoft.com/office/powerpoint/2010/main" val="17766751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08901D54-967B-4EC0-A18B-2ED475DB08A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18500" b="18500"/>
          <a:stretch/>
        </p:blipFill>
        <p:spPr>
          <a:xfrm>
            <a:off x="1184" y="1268760"/>
            <a:ext cx="12189631" cy="4320480"/>
          </a:xfrm>
          <a:prstGeom prst="rect">
            <a:avLst/>
          </a:prstGeom>
        </p:spPr>
      </p:pic>
      <p:pic>
        <p:nvPicPr>
          <p:cNvPr id="14" name="図 13">
            <a:extLst>
              <a:ext uri="{FF2B5EF4-FFF2-40B4-BE49-F238E27FC236}">
                <a16:creationId xmlns:a16="http://schemas.microsoft.com/office/drawing/2014/main" id="{30BD56B9-91E9-48D5-94B5-BA24C73F3DA4}"/>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4565903" y="5779008"/>
            <a:ext cx="3060194" cy="746336"/>
          </a:xfrm>
          <a:prstGeom prst="rect">
            <a:avLst/>
          </a:prstGeom>
        </p:spPr>
      </p:pic>
    </p:spTree>
    <p:extLst>
      <p:ext uri="{BB962C8B-B14F-4D97-AF65-F5344CB8AC3E}">
        <p14:creationId xmlns:p14="http://schemas.microsoft.com/office/powerpoint/2010/main" val="77299963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図 16">
            <a:extLst>
              <a:ext uri="{FF2B5EF4-FFF2-40B4-BE49-F238E27FC236}">
                <a16:creationId xmlns:a16="http://schemas.microsoft.com/office/drawing/2014/main" id="{42D346E2-38A5-44BE-A92D-199A2510EF7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18" name="図 17">
            <a:extLst>
              <a:ext uri="{FF2B5EF4-FFF2-40B4-BE49-F238E27FC236}">
                <a16:creationId xmlns:a16="http://schemas.microsoft.com/office/drawing/2014/main" id="{1BB33EA6-5E4F-4C45-AFC8-625F135911FD}"/>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19" name="図 18">
            <a:extLst>
              <a:ext uri="{FF2B5EF4-FFF2-40B4-BE49-F238E27FC236}">
                <a16:creationId xmlns:a16="http://schemas.microsoft.com/office/drawing/2014/main" id="{8816161B-1D45-4E88-8575-4D9BFF792D33}"/>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1852655420"/>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a:extLst>
              <a:ext uri="{FF2B5EF4-FFF2-40B4-BE49-F238E27FC236}">
                <a16:creationId xmlns:a16="http://schemas.microsoft.com/office/drawing/2014/main" id="{707C3299-AF8D-4B78-8F02-4897733AFDE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8" name="図 7">
            <a:extLst>
              <a:ext uri="{FF2B5EF4-FFF2-40B4-BE49-F238E27FC236}">
                <a16:creationId xmlns:a16="http://schemas.microsoft.com/office/drawing/2014/main" id="{FEEE74F0-839F-4EAD-AA2E-636C3DD4D964}"/>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9" name="図 8">
            <a:extLst>
              <a:ext uri="{FF2B5EF4-FFF2-40B4-BE49-F238E27FC236}">
                <a16:creationId xmlns:a16="http://schemas.microsoft.com/office/drawing/2014/main" id="{0D7E6AE0-5223-41C6-8A5A-EB3CDB91F337}"/>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211700992"/>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a:extLst>
              <a:ext uri="{FF2B5EF4-FFF2-40B4-BE49-F238E27FC236}">
                <a16:creationId xmlns:a16="http://schemas.microsoft.com/office/drawing/2014/main" id="{E31735D5-31F4-4146-904E-9CD1EE47F94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11" name="図 10">
            <a:extLst>
              <a:ext uri="{FF2B5EF4-FFF2-40B4-BE49-F238E27FC236}">
                <a16:creationId xmlns:a16="http://schemas.microsoft.com/office/drawing/2014/main" id="{8AD479BE-C7D0-49F3-ADEC-124D5459EA42}"/>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16" name="図 15">
            <a:extLst>
              <a:ext uri="{FF2B5EF4-FFF2-40B4-BE49-F238E27FC236}">
                <a16:creationId xmlns:a16="http://schemas.microsoft.com/office/drawing/2014/main" id="{0CE7F4EE-FB40-4554-827C-6815C539C4B7}"/>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2122821770"/>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530A82E1-8E0D-434A-9DF4-7C2ABD1A07A1}"/>
              </a:ext>
            </a:extLst>
          </p:cNvPr>
          <p:cNvSpPr>
            <a:spLocks noGrp="1"/>
          </p:cNvSpPr>
          <p:nvPr>
            <p:ph type="body" sz="quarter" idx="10"/>
          </p:nvPr>
        </p:nvSpPr>
        <p:spPr>
          <a:xfrm>
            <a:off x="527051" y="219075"/>
            <a:ext cx="11137900" cy="954569"/>
          </a:xfrm>
        </p:spPr>
        <p:txBody>
          <a:bodyPr lIns="91440" tIns="45720" rIns="91440" bIns="45720" anchor="ctr" anchorCtr="0"/>
          <a:lstStyle/>
          <a:p>
            <a:r>
              <a:rPr lang="en-US" altLang="ja-JP" dirty="0">
                <a:latin typeface="小塚ゴシック Pr6N B"/>
                <a:ea typeface="小塚ゴシック Pr6N B"/>
                <a:cs typeface="Lucida Sans Unicode"/>
              </a:rPr>
              <a:t>Smart Construction Design3D</a:t>
            </a:r>
            <a:br>
              <a:rPr lang="en-US" altLang="ja-JP" dirty="0">
                <a:latin typeface="小塚ゴシック Pr6N B"/>
                <a:ea typeface="小塚ゴシック Pr6N B"/>
                <a:cs typeface="Lucida Sans Unicode"/>
              </a:rPr>
            </a:br>
            <a:r>
              <a:rPr lang="en-US" altLang="ja-JP" dirty="0">
                <a:latin typeface="小塚ゴシック Pr6N B"/>
                <a:ea typeface="小塚ゴシック Pr6N B"/>
                <a:cs typeface="Lucida Sans Unicode"/>
              </a:rPr>
              <a:t>2025.12.9</a:t>
            </a:r>
            <a:r>
              <a:rPr lang="ja-JP" altLang="en-US" dirty="0">
                <a:latin typeface="小塚ゴシック Pr6N B"/>
                <a:ea typeface="小塚ゴシック Pr6N B"/>
                <a:cs typeface="Lucida Sans Unicode"/>
              </a:rPr>
              <a:t>リリース版について</a:t>
            </a:r>
            <a:endParaRPr lang="ja-JP" dirty="0"/>
          </a:p>
        </p:txBody>
      </p:sp>
    </p:spTree>
    <p:extLst>
      <p:ext uri="{BB962C8B-B14F-4D97-AF65-F5344CB8AC3E}">
        <p14:creationId xmlns:p14="http://schemas.microsoft.com/office/powerpoint/2010/main" val="3840699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75189-DE80-B909-0C16-B9D95DF0094F}"/>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8B72DB5-267E-BC04-C247-0887F6A608CA}"/>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10" name="表 5">
            <a:extLst>
              <a:ext uri="{FF2B5EF4-FFF2-40B4-BE49-F238E27FC236}">
                <a16:creationId xmlns:a16="http://schemas.microsoft.com/office/drawing/2014/main" id="{D70AC3A9-6ACF-1C10-E0FE-B1709FFCF44C}"/>
              </a:ext>
            </a:extLst>
          </p:cNvPr>
          <p:cNvGraphicFramePr>
            <a:graphicFrameLocks noGrp="1"/>
          </p:cNvGraphicFramePr>
          <p:nvPr>
            <p:extLst>
              <p:ext uri="{D42A27DB-BD31-4B8C-83A1-F6EECF244321}">
                <p14:modId xmlns:p14="http://schemas.microsoft.com/office/powerpoint/2010/main" val="147437425"/>
              </p:ext>
            </p:extLst>
          </p:nvPr>
        </p:nvGraphicFramePr>
        <p:xfrm>
          <a:off x="497711" y="863328"/>
          <a:ext cx="11547985" cy="5670822"/>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850809">
                  <a:extLst>
                    <a:ext uri="{9D8B030D-6E8A-4147-A177-3AD203B41FA5}">
                      <a16:colId xmlns:a16="http://schemas.microsoft.com/office/drawing/2014/main" val="134053511"/>
                    </a:ext>
                  </a:extLst>
                </a:gridCol>
                <a:gridCol w="8955655">
                  <a:extLst>
                    <a:ext uri="{9D8B030D-6E8A-4147-A177-3AD203B41FA5}">
                      <a16:colId xmlns:a16="http://schemas.microsoft.com/office/drawing/2014/main" val="3343669445"/>
                    </a:ext>
                  </a:extLst>
                </a:gridCol>
              </a:tblGrid>
              <a:tr h="374153">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a:solidFill>
                            <a:schemeClr val="bg1"/>
                          </a:solidFill>
                          <a:latin typeface="+mn-ea"/>
                          <a:ea typeface="+mn-ea"/>
                        </a:rPr>
                        <a:t>概要</a:t>
                      </a:r>
                      <a:endParaRPr kumimoji="1" lang="ja-JP" altLang="en-US" sz="1400" b="1" dirty="0">
                        <a:solidFill>
                          <a:schemeClr val="bg1"/>
                        </a:solidFill>
                        <a:latin typeface="+mn-ea"/>
                        <a:ea typeface="+mn-ea"/>
                      </a:endParaRPr>
                    </a:p>
                  </a:txBody>
                  <a:tcPr anchor="ctr">
                    <a:solidFill>
                      <a:srgbClr val="0070C0"/>
                    </a:solidFill>
                  </a:tcPr>
                </a:tc>
                <a:extLst>
                  <a:ext uri="{0D108BD9-81ED-4DB2-BD59-A6C34878D82A}">
                    <a16:rowId xmlns:a16="http://schemas.microsoft.com/office/drawing/2014/main" val="1860205053"/>
                  </a:ext>
                </a:extLst>
              </a:tr>
              <a:tr h="5296669">
                <a:tc>
                  <a:txBody>
                    <a:bodyPr/>
                    <a:lstStyle/>
                    <a:p>
                      <a:pPr algn="ctr"/>
                      <a:r>
                        <a:rPr kumimoji="1" lang="en-US" altLang="ja-JP" sz="1600" dirty="0">
                          <a:solidFill>
                            <a:schemeClr val="tx1"/>
                          </a:solidFill>
                          <a:latin typeface="+mn-ea"/>
                          <a:ea typeface="+mn-ea"/>
                        </a:rPr>
                        <a:t>4</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概要：点群データ</a:t>
                      </a:r>
                      <a:r>
                        <a:rPr kumimoji="1" lang="en-US" altLang="ja-JP" sz="1600" b="0" dirty="0">
                          <a:solidFill>
                            <a:schemeClr val="tx1"/>
                          </a:solidFill>
                          <a:latin typeface="+mn-ea"/>
                          <a:ea typeface="+mn-ea"/>
                        </a:rPr>
                        <a:t>(las)</a:t>
                      </a:r>
                      <a:r>
                        <a:rPr kumimoji="1" lang="ja-JP" altLang="en-US" sz="1600" b="0" dirty="0">
                          <a:solidFill>
                            <a:schemeClr val="tx1"/>
                          </a:solidFill>
                          <a:latin typeface="+mn-ea"/>
                          <a:ea typeface="+mn-ea"/>
                        </a:rPr>
                        <a:t>がアップロードできない問題を改修</a:t>
                      </a:r>
                      <a:endParaRPr kumimoji="1" lang="en-US" altLang="ja-JP" sz="1600" b="0" i="0" kern="1200" dirty="0">
                        <a:solidFill>
                          <a:schemeClr val="tx1"/>
                        </a:solidFill>
                        <a:effectLst/>
                        <a:latin typeface="+mn-lt"/>
                        <a:ea typeface="+mn-ea"/>
                        <a:cs typeface="+mn-cs"/>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詳細：一部の</a:t>
                      </a:r>
                      <a:r>
                        <a:rPr kumimoji="1" lang="en-US" altLang="ja-JP" sz="1600" b="0" dirty="0">
                          <a:solidFill>
                            <a:schemeClr val="tx1"/>
                          </a:solidFill>
                          <a:latin typeface="+mn-ea"/>
                          <a:ea typeface="+mn-ea"/>
                        </a:rPr>
                        <a:t>LAS</a:t>
                      </a:r>
                      <a:r>
                        <a:rPr kumimoji="1" lang="ja-JP" altLang="en-US" sz="1600" b="0" dirty="0">
                          <a:solidFill>
                            <a:schemeClr val="tx1"/>
                          </a:solidFill>
                          <a:latin typeface="+mn-ea"/>
                          <a:ea typeface="+mn-ea"/>
                        </a:rPr>
                        <a:t>形式の点群データがアップロードできない不具合を修正しました。この修正</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により、該当する点群データも正常にアップロードでき、マップ上での表示および</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オブジェクト作成が可能になりました。</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1817764507"/>
                  </a:ext>
                </a:extLst>
              </a:tr>
            </a:tbl>
          </a:graphicData>
        </a:graphic>
      </p:graphicFrame>
      <p:pic>
        <p:nvPicPr>
          <p:cNvPr id="4" name="図 3">
            <a:extLst>
              <a:ext uri="{FF2B5EF4-FFF2-40B4-BE49-F238E27FC236}">
                <a16:creationId xmlns:a16="http://schemas.microsoft.com/office/drawing/2014/main" id="{DFE8A8ED-E614-7B36-E1FA-2D5CC52DD14E}"/>
              </a:ext>
            </a:extLst>
          </p:cNvPr>
          <p:cNvPicPr>
            <a:picLocks noChangeAspect="1"/>
          </p:cNvPicPr>
          <p:nvPr/>
        </p:nvPicPr>
        <p:blipFill>
          <a:blip r:embed="rId2"/>
          <a:srcRect l="15629" r="15096"/>
          <a:stretch>
            <a:fillRect/>
          </a:stretch>
        </p:blipFill>
        <p:spPr>
          <a:xfrm>
            <a:off x="7583986" y="2867012"/>
            <a:ext cx="4372883" cy="2597209"/>
          </a:xfrm>
          <a:prstGeom prst="rect">
            <a:avLst/>
          </a:prstGeom>
        </p:spPr>
      </p:pic>
      <p:sp>
        <p:nvSpPr>
          <p:cNvPr id="9" name="正方形/長方形 8">
            <a:extLst>
              <a:ext uri="{FF2B5EF4-FFF2-40B4-BE49-F238E27FC236}">
                <a16:creationId xmlns:a16="http://schemas.microsoft.com/office/drawing/2014/main" id="{A7BADF21-975E-954C-E962-B0D9C3BBA70F}"/>
              </a:ext>
            </a:extLst>
          </p:cNvPr>
          <p:cNvSpPr/>
          <p:nvPr/>
        </p:nvSpPr>
        <p:spPr>
          <a:xfrm>
            <a:off x="3118586" y="2544795"/>
            <a:ext cx="4435582" cy="322217"/>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t>Before</a:t>
            </a:r>
            <a:endParaRPr kumimoji="1" lang="ja-JP" altLang="en-US" sz="1600" b="1" dirty="0"/>
          </a:p>
        </p:txBody>
      </p:sp>
      <p:sp>
        <p:nvSpPr>
          <p:cNvPr id="11" name="正方形/長方形 10">
            <a:extLst>
              <a:ext uri="{FF2B5EF4-FFF2-40B4-BE49-F238E27FC236}">
                <a16:creationId xmlns:a16="http://schemas.microsoft.com/office/drawing/2014/main" id="{9824584E-8AA3-17BB-D552-3E67492D8368}"/>
              </a:ext>
            </a:extLst>
          </p:cNvPr>
          <p:cNvSpPr/>
          <p:nvPr/>
        </p:nvSpPr>
        <p:spPr>
          <a:xfrm>
            <a:off x="7583986" y="2542767"/>
            <a:ext cx="4372883" cy="314304"/>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t>After</a:t>
            </a:r>
            <a:endParaRPr kumimoji="1" lang="ja-JP" altLang="en-US" sz="1600" b="1" dirty="0"/>
          </a:p>
        </p:txBody>
      </p:sp>
      <p:sp>
        <p:nvSpPr>
          <p:cNvPr id="12" name="正方形/長方形 11">
            <a:extLst>
              <a:ext uri="{FF2B5EF4-FFF2-40B4-BE49-F238E27FC236}">
                <a16:creationId xmlns:a16="http://schemas.microsoft.com/office/drawing/2014/main" id="{C8BD29A4-CE29-1D57-4581-399B7865E930}"/>
              </a:ext>
            </a:extLst>
          </p:cNvPr>
          <p:cNvSpPr/>
          <p:nvPr/>
        </p:nvSpPr>
        <p:spPr>
          <a:xfrm>
            <a:off x="3118585" y="5464221"/>
            <a:ext cx="4435583" cy="503424"/>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a:solidFill>
                  <a:srgbClr val="FF0000"/>
                </a:solidFill>
              </a:rPr>
              <a:t>LAS</a:t>
            </a:r>
            <a:r>
              <a:rPr kumimoji="1" lang="ja-JP" altLang="en-US" sz="1000" b="1" dirty="0">
                <a:solidFill>
                  <a:srgbClr val="FF0000"/>
                </a:solidFill>
              </a:rPr>
              <a:t>形式の点群データがアップロードできない</a:t>
            </a:r>
          </a:p>
        </p:txBody>
      </p:sp>
      <p:sp>
        <p:nvSpPr>
          <p:cNvPr id="13" name="正方形/長方形 12">
            <a:extLst>
              <a:ext uri="{FF2B5EF4-FFF2-40B4-BE49-F238E27FC236}">
                <a16:creationId xmlns:a16="http://schemas.microsoft.com/office/drawing/2014/main" id="{9E10BF2D-F514-5FEB-210F-C8FDF8F7EA65}"/>
              </a:ext>
            </a:extLst>
          </p:cNvPr>
          <p:cNvSpPr/>
          <p:nvPr/>
        </p:nvSpPr>
        <p:spPr>
          <a:xfrm>
            <a:off x="7582141" y="5464221"/>
            <a:ext cx="4372883" cy="5034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a:t>LAS</a:t>
            </a:r>
            <a:r>
              <a:rPr kumimoji="1" lang="ja-JP" altLang="en-US" sz="1000" b="1" dirty="0"/>
              <a:t>形式の点群データがアップロードでき、オブジェクトの作成が可能</a:t>
            </a:r>
          </a:p>
        </p:txBody>
      </p:sp>
      <p:pic>
        <p:nvPicPr>
          <p:cNvPr id="5" name="図 4" descr="モニター画面に映る文字&#10;&#10;AI 生成コンテンツは誤りを含む可能性があります。">
            <a:extLst>
              <a:ext uri="{FF2B5EF4-FFF2-40B4-BE49-F238E27FC236}">
                <a16:creationId xmlns:a16="http://schemas.microsoft.com/office/drawing/2014/main" id="{DC2B799B-9543-7F9F-B5E6-E2F935E55826}"/>
              </a:ext>
            </a:extLst>
          </p:cNvPr>
          <p:cNvPicPr>
            <a:picLocks noChangeAspect="1"/>
          </p:cNvPicPr>
          <p:nvPr/>
        </p:nvPicPr>
        <p:blipFill>
          <a:blip r:embed="rId3"/>
          <a:stretch>
            <a:fillRect/>
          </a:stretch>
        </p:blipFill>
        <p:spPr>
          <a:xfrm>
            <a:off x="3118585" y="2867013"/>
            <a:ext cx="4435583" cy="2597208"/>
          </a:xfrm>
          <a:prstGeom prst="rect">
            <a:avLst/>
          </a:prstGeom>
        </p:spPr>
      </p:pic>
      <p:sp>
        <p:nvSpPr>
          <p:cNvPr id="7" name="正方形/長方形 6">
            <a:extLst>
              <a:ext uri="{FF2B5EF4-FFF2-40B4-BE49-F238E27FC236}">
                <a16:creationId xmlns:a16="http://schemas.microsoft.com/office/drawing/2014/main" id="{3751A91B-E3C4-9F93-07F3-962B64C983F5}"/>
              </a:ext>
            </a:extLst>
          </p:cNvPr>
          <p:cNvSpPr/>
          <p:nvPr/>
        </p:nvSpPr>
        <p:spPr>
          <a:xfrm>
            <a:off x="3118584" y="3973571"/>
            <a:ext cx="1244410" cy="19783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61893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75189-DE80-B909-0C16-B9D95DF0094F}"/>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8B72DB5-267E-BC04-C247-0887F6A608CA}"/>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10" name="表 5">
            <a:extLst>
              <a:ext uri="{FF2B5EF4-FFF2-40B4-BE49-F238E27FC236}">
                <a16:creationId xmlns:a16="http://schemas.microsoft.com/office/drawing/2014/main" id="{D70AC3A9-6ACF-1C10-E0FE-B1709FFCF44C}"/>
              </a:ext>
            </a:extLst>
          </p:cNvPr>
          <p:cNvGraphicFramePr>
            <a:graphicFrameLocks noGrp="1"/>
          </p:cNvGraphicFramePr>
          <p:nvPr>
            <p:extLst>
              <p:ext uri="{D42A27DB-BD31-4B8C-83A1-F6EECF244321}">
                <p14:modId xmlns:p14="http://schemas.microsoft.com/office/powerpoint/2010/main" val="4222980930"/>
              </p:ext>
            </p:extLst>
          </p:nvPr>
        </p:nvGraphicFramePr>
        <p:xfrm>
          <a:off x="497711" y="863328"/>
          <a:ext cx="11547985" cy="5670822"/>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850809">
                  <a:extLst>
                    <a:ext uri="{9D8B030D-6E8A-4147-A177-3AD203B41FA5}">
                      <a16:colId xmlns:a16="http://schemas.microsoft.com/office/drawing/2014/main" val="134053511"/>
                    </a:ext>
                  </a:extLst>
                </a:gridCol>
                <a:gridCol w="8955655">
                  <a:extLst>
                    <a:ext uri="{9D8B030D-6E8A-4147-A177-3AD203B41FA5}">
                      <a16:colId xmlns:a16="http://schemas.microsoft.com/office/drawing/2014/main" val="3343669445"/>
                    </a:ext>
                  </a:extLst>
                </a:gridCol>
              </a:tblGrid>
              <a:tr h="374153">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a:solidFill>
                            <a:schemeClr val="bg1"/>
                          </a:solidFill>
                          <a:latin typeface="+mn-ea"/>
                          <a:ea typeface="+mn-ea"/>
                        </a:rPr>
                        <a:t>概要</a:t>
                      </a:r>
                      <a:endParaRPr kumimoji="1" lang="ja-JP" altLang="en-US" sz="1400" b="1" dirty="0">
                        <a:solidFill>
                          <a:schemeClr val="bg1"/>
                        </a:solidFill>
                        <a:latin typeface="+mn-ea"/>
                        <a:ea typeface="+mn-ea"/>
                      </a:endParaRPr>
                    </a:p>
                  </a:txBody>
                  <a:tcPr anchor="ctr">
                    <a:solidFill>
                      <a:srgbClr val="0070C0"/>
                    </a:solidFill>
                  </a:tcPr>
                </a:tc>
                <a:extLst>
                  <a:ext uri="{0D108BD9-81ED-4DB2-BD59-A6C34878D82A}">
                    <a16:rowId xmlns:a16="http://schemas.microsoft.com/office/drawing/2014/main" val="1860205053"/>
                  </a:ext>
                </a:extLst>
              </a:tr>
              <a:tr h="5296669">
                <a:tc>
                  <a:txBody>
                    <a:bodyPr/>
                    <a:lstStyle/>
                    <a:p>
                      <a:pPr algn="ctr"/>
                      <a:r>
                        <a:rPr kumimoji="1" lang="en-US" altLang="ja-JP" sz="1600" dirty="0">
                          <a:solidFill>
                            <a:schemeClr val="tx1"/>
                          </a:solidFill>
                          <a:latin typeface="+mn-ea"/>
                          <a:ea typeface="+mn-ea"/>
                        </a:rPr>
                        <a:t>5</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機能改善</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概要：線形データの出力時のデフォルトファイル名を変更</a:t>
                      </a:r>
                      <a:endParaRPr kumimoji="1" lang="en-US" altLang="ja-JP" sz="1600" b="0" dirty="0">
                        <a:solidFill>
                          <a:schemeClr val="tx1"/>
                        </a:solidFill>
                        <a:latin typeface="+mn-ea"/>
                        <a:ea typeface="+mn-ea"/>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詳細：線形データの</a:t>
                      </a:r>
                      <a:r>
                        <a:rPr kumimoji="1" lang="en-US" altLang="ja-JP" sz="1600" b="0" dirty="0">
                          <a:solidFill>
                            <a:schemeClr val="tx1"/>
                          </a:solidFill>
                          <a:latin typeface="+mn-ea"/>
                          <a:ea typeface="+mn-ea"/>
                        </a:rPr>
                        <a:t>DXF</a:t>
                      </a:r>
                      <a:r>
                        <a:rPr kumimoji="1" lang="ja-JP" altLang="en-US" sz="1600" b="0" dirty="0">
                          <a:solidFill>
                            <a:schemeClr val="tx1"/>
                          </a:solidFill>
                          <a:latin typeface="+mn-ea"/>
                          <a:ea typeface="+mn-ea"/>
                        </a:rPr>
                        <a:t>出力、</a:t>
                      </a:r>
                      <a:r>
                        <a:rPr kumimoji="1" lang="en-US" altLang="ja-JP" sz="1600" b="0" dirty="0">
                          <a:solidFill>
                            <a:schemeClr val="tx1"/>
                          </a:solidFill>
                          <a:latin typeface="+mn-ea"/>
                          <a:ea typeface="+mn-ea"/>
                        </a:rPr>
                        <a:t>SIMA</a:t>
                      </a:r>
                      <a:r>
                        <a:rPr kumimoji="1" lang="ja-JP" altLang="en-US" sz="1600" b="0" dirty="0">
                          <a:solidFill>
                            <a:schemeClr val="tx1"/>
                          </a:solidFill>
                          <a:latin typeface="+mn-ea"/>
                          <a:ea typeface="+mn-ea"/>
                        </a:rPr>
                        <a:t>出力、および断面図出力のデフォルトファイル名を変更</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しました。新しいデフォルトファイル名は以下のとおりです。</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a:t>
                      </a:r>
                      <a:r>
                        <a:rPr kumimoji="1" lang="en-US" altLang="ja-JP" sz="1600" b="0" dirty="0">
                          <a:solidFill>
                            <a:schemeClr val="tx1"/>
                          </a:solidFill>
                          <a:latin typeface="+mn-ea"/>
                          <a:ea typeface="+mn-ea"/>
                        </a:rPr>
                        <a:t>DXF</a:t>
                      </a:r>
                      <a:r>
                        <a:rPr kumimoji="1" lang="ja-JP" altLang="en-US" sz="1600" b="0" dirty="0">
                          <a:solidFill>
                            <a:schemeClr val="tx1"/>
                          </a:solidFill>
                          <a:latin typeface="+mn-ea"/>
                          <a:ea typeface="+mn-ea"/>
                        </a:rPr>
                        <a:t>出力：オブジェクト名</a:t>
                      </a:r>
                      <a:r>
                        <a:rPr kumimoji="1" lang="en-US" altLang="ja-JP" sz="1600" b="0" dirty="0">
                          <a:solidFill>
                            <a:schemeClr val="tx1"/>
                          </a:solidFill>
                          <a:latin typeface="+mn-ea"/>
                          <a:ea typeface="+mn-ea"/>
                        </a:rPr>
                        <a:t>_</a:t>
                      </a:r>
                      <a:r>
                        <a:rPr kumimoji="1" lang="en-US" altLang="ja-JP" sz="1600" b="0" dirty="0" err="1">
                          <a:solidFill>
                            <a:schemeClr val="tx1"/>
                          </a:solidFill>
                          <a:latin typeface="+mn-ea"/>
                          <a:ea typeface="+mn-ea"/>
                        </a:rPr>
                        <a:t>line.dxf</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a:t>
                      </a:r>
                      <a:r>
                        <a:rPr kumimoji="1" lang="en-US" altLang="ja-JP" sz="1600" b="0" dirty="0">
                          <a:solidFill>
                            <a:schemeClr val="tx1"/>
                          </a:solidFill>
                          <a:latin typeface="+mn-ea"/>
                          <a:ea typeface="+mn-ea"/>
                        </a:rPr>
                        <a:t>SIMA</a:t>
                      </a:r>
                      <a:r>
                        <a:rPr kumimoji="1" lang="ja-JP" altLang="en-US" sz="1600" b="0" dirty="0">
                          <a:solidFill>
                            <a:schemeClr val="tx1"/>
                          </a:solidFill>
                          <a:latin typeface="+mn-ea"/>
                          <a:ea typeface="+mn-ea"/>
                        </a:rPr>
                        <a:t>出力：オブジェクト名</a:t>
                      </a:r>
                      <a:r>
                        <a:rPr kumimoji="1" lang="en-US" altLang="ja-JP" sz="1600" b="0" dirty="0">
                          <a:solidFill>
                            <a:schemeClr val="tx1"/>
                          </a:solidFill>
                          <a:latin typeface="+mn-ea"/>
                          <a:ea typeface="+mn-ea"/>
                        </a:rPr>
                        <a:t>_</a:t>
                      </a:r>
                      <a:r>
                        <a:rPr kumimoji="1" lang="en-US" altLang="ja-JP" sz="1600" b="0" dirty="0" err="1">
                          <a:solidFill>
                            <a:schemeClr val="tx1"/>
                          </a:solidFill>
                          <a:latin typeface="+mn-ea"/>
                          <a:ea typeface="+mn-ea"/>
                        </a:rPr>
                        <a:t>line.sim</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・断面図出力：オブジェクト名</a:t>
                      </a:r>
                      <a:r>
                        <a:rPr kumimoji="1" lang="en-US" altLang="ja-JP" sz="1600" b="0" dirty="0">
                          <a:solidFill>
                            <a:schemeClr val="tx1"/>
                          </a:solidFill>
                          <a:latin typeface="+mn-ea"/>
                          <a:ea typeface="+mn-ea"/>
                        </a:rPr>
                        <a:t>_cross </a:t>
                      </a:r>
                      <a:r>
                        <a:rPr kumimoji="1" lang="en-US" altLang="ja-JP" sz="1600" b="0" dirty="0" err="1">
                          <a:solidFill>
                            <a:schemeClr val="tx1"/>
                          </a:solidFill>
                          <a:latin typeface="+mn-ea"/>
                          <a:ea typeface="+mn-ea"/>
                        </a:rPr>
                        <a:t>section.dxf</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1817764507"/>
                  </a:ext>
                </a:extLst>
              </a:tr>
            </a:tbl>
          </a:graphicData>
        </a:graphic>
      </p:graphicFrame>
      <p:grpSp>
        <p:nvGrpSpPr>
          <p:cNvPr id="33" name="グループ化 32">
            <a:extLst>
              <a:ext uri="{FF2B5EF4-FFF2-40B4-BE49-F238E27FC236}">
                <a16:creationId xmlns:a16="http://schemas.microsoft.com/office/drawing/2014/main" id="{94EB7EFE-5D76-1950-F143-71E1B9E9289D}"/>
              </a:ext>
            </a:extLst>
          </p:cNvPr>
          <p:cNvGrpSpPr/>
          <p:nvPr/>
        </p:nvGrpSpPr>
        <p:grpSpPr>
          <a:xfrm>
            <a:off x="3820368" y="2859808"/>
            <a:ext cx="7311429" cy="3674342"/>
            <a:chOff x="3440460" y="2245195"/>
            <a:chExt cx="8251747" cy="4146896"/>
          </a:xfrm>
        </p:grpSpPr>
        <p:pic>
          <p:nvPicPr>
            <p:cNvPr id="24" name="図 23">
              <a:extLst>
                <a:ext uri="{FF2B5EF4-FFF2-40B4-BE49-F238E27FC236}">
                  <a16:creationId xmlns:a16="http://schemas.microsoft.com/office/drawing/2014/main" id="{CA07D150-86BC-3950-DA49-F6C9F2C5D6A6}"/>
                </a:ext>
              </a:extLst>
            </p:cNvPr>
            <p:cNvPicPr>
              <a:picLocks noChangeAspect="1"/>
            </p:cNvPicPr>
            <p:nvPr/>
          </p:nvPicPr>
          <p:blipFill>
            <a:blip r:embed="rId2"/>
            <a:stretch>
              <a:fillRect/>
            </a:stretch>
          </p:blipFill>
          <p:spPr>
            <a:xfrm>
              <a:off x="3704983" y="4695158"/>
              <a:ext cx="6692232" cy="1696933"/>
            </a:xfrm>
            <a:prstGeom prst="rect">
              <a:avLst/>
            </a:prstGeom>
          </p:spPr>
        </p:pic>
        <p:pic>
          <p:nvPicPr>
            <p:cNvPr id="4" name="図 3">
              <a:extLst>
                <a:ext uri="{FF2B5EF4-FFF2-40B4-BE49-F238E27FC236}">
                  <a16:creationId xmlns:a16="http://schemas.microsoft.com/office/drawing/2014/main" id="{9335C76D-E918-07EC-64D2-7413DA290901}"/>
                </a:ext>
              </a:extLst>
            </p:cNvPr>
            <p:cNvPicPr>
              <a:picLocks noChangeAspect="1"/>
            </p:cNvPicPr>
            <p:nvPr/>
          </p:nvPicPr>
          <p:blipFill>
            <a:blip r:embed="rId3"/>
            <a:stretch>
              <a:fillRect/>
            </a:stretch>
          </p:blipFill>
          <p:spPr>
            <a:xfrm>
              <a:off x="3440460" y="2245195"/>
              <a:ext cx="4435031" cy="2710297"/>
            </a:xfrm>
            <a:prstGeom prst="rect">
              <a:avLst/>
            </a:prstGeom>
          </p:spPr>
        </p:pic>
        <p:sp>
          <p:nvSpPr>
            <p:cNvPr id="8" name="正方形/長方形 7">
              <a:extLst>
                <a:ext uri="{FF2B5EF4-FFF2-40B4-BE49-F238E27FC236}">
                  <a16:creationId xmlns:a16="http://schemas.microsoft.com/office/drawing/2014/main" id="{D49A5CA9-5A65-0C38-E573-1795594A690E}"/>
                </a:ext>
              </a:extLst>
            </p:cNvPr>
            <p:cNvSpPr/>
            <p:nvPr/>
          </p:nvSpPr>
          <p:spPr>
            <a:xfrm>
              <a:off x="6419805" y="3366534"/>
              <a:ext cx="1192835" cy="329471"/>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a:extLst>
                <a:ext uri="{FF2B5EF4-FFF2-40B4-BE49-F238E27FC236}">
                  <a16:creationId xmlns:a16="http://schemas.microsoft.com/office/drawing/2014/main" id="{53E3D3B2-4260-AC2B-0747-ADF192B71FF1}"/>
                </a:ext>
              </a:extLst>
            </p:cNvPr>
            <p:cNvPicPr>
              <a:picLocks noChangeAspect="1"/>
            </p:cNvPicPr>
            <p:nvPr/>
          </p:nvPicPr>
          <p:blipFill>
            <a:blip r:embed="rId4"/>
            <a:stretch>
              <a:fillRect/>
            </a:stretch>
          </p:blipFill>
          <p:spPr>
            <a:xfrm>
              <a:off x="7857773" y="2245195"/>
              <a:ext cx="3834434" cy="2701144"/>
            </a:xfrm>
            <a:prstGeom prst="rect">
              <a:avLst/>
            </a:prstGeom>
          </p:spPr>
        </p:pic>
        <p:pic>
          <p:nvPicPr>
            <p:cNvPr id="22" name="図 21">
              <a:extLst>
                <a:ext uri="{FF2B5EF4-FFF2-40B4-BE49-F238E27FC236}">
                  <a16:creationId xmlns:a16="http://schemas.microsoft.com/office/drawing/2014/main" id="{79BB46D9-A756-DBFB-0556-E58714C1BD38}"/>
                </a:ext>
              </a:extLst>
            </p:cNvPr>
            <p:cNvPicPr>
              <a:picLocks noChangeAspect="1"/>
            </p:cNvPicPr>
            <p:nvPr/>
          </p:nvPicPr>
          <p:blipFill>
            <a:blip r:embed="rId5"/>
            <a:stretch>
              <a:fillRect/>
            </a:stretch>
          </p:blipFill>
          <p:spPr>
            <a:xfrm>
              <a:off x="3889297" y="2598213"/>
              <a:ext cx="1514686" cy="200053"/>
            </a:xfrm>
            <a:prstGeom prst="rect">
              <a:avLst/>
            </a:prstGeom>
          </p:spPr>
        </p:pic>
        <p:sp>
          <p:nvSpPr>
            <p:cNvPr id="13" name="正方形/長方形 12">
              <a:extLst>
                <a:ext uri="{FF2B5EF4-FFF2-40B4-BE49-F238E27FC236}">
                  <a16:creationId xmlns:a16="http://schemas.microsoft.com/office/drawing/2014/main" id="{C639B542-E41D-66B7-7280-3073BFD4E766}"/>
                </a:ext>
              </a:extLst>
            </p:cNvPr>
            <p:cNvSpPr/>
            <p:nvPr/>
          </p:nvSpPr>
          <p:spPr>
            <a:xfrm>
              <a:off x="4126642" y="6017308"/>
              <a:ext cx="6132056" cy="163999"/>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069795C0-50D4-7FB4-5D4A-837C40191510}"/>
                </a:ext>
              </a:extLst>
            </p:cNvPr>
            <p:cNvSpPr/>
            <p:nvPr/>
          </p:nvSpPr>
          <p:spPr>
            <a:xfrm>
              <a:off x="4126641" y="5798023"/>
              <a:ext cx="6132056" cy="187940"/>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右 15">
              <a:extLst>
                <a:ext uri="{FF2B5EF4-FFF2-40B4-BE49-F238E27FC236}">
                  <a16:creationId xmlns:a16="http://schemas.microsoft.com/office/drawing/2014/main" id="{8EED8A3F-0B96-EC3F-148D-79AA5E880626}"/>
                </a:ext>
              </a:extLst>
            </p:cNvPr>
            <p:cNvSpPr/>
            <p:nvPr/>
          </p:nvSpPr>
          <p:spPr>
            <a:xfrm rot="5400000">
              <a:off x="5732513" y="4570054"/>
              <a:ext cx="2136306" cy="388208"/>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E073C8FC-928E-49DD-87D4-96AD3FA5436A}"/>
                </a:ext>
              </a:extLst>
            </p:cNvPr>
            <p:cNvSpPr/>
            <p:nvPr/>
          </p:nvSpPr>
          <p:spPr>
            <a:xfrm>
              <a:off x="4126641" y="6217122"/>
              <a:ext cx="6132056" cy="16399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C7CC6917-F9A4-6F61-4843-9C78A22067AD}"/>
                </a:ext>
              </a:extLst>
            </p:cNvPr>
            <p:cNvSpPr/>
            <p:nvPr/>
          </p:nvSpPr>
          <p:spPr>
            <a:xfrm>
              <a:off x="8033670" y="3294436"/>
              <a:ext cx="749663" cy="29578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6B4ECBC7-0472-FAE8-93D4-955D853A2107}"/>
                </a:ext>
              </a:extLst>
            </p:cNvPr>
            <p:cNvSpPr/>
            <p:nvPr/>
          </p:nvSpPr>
          <p:spPr>
            <a:xfrm>
              <a:off x="8033670" y="3628749"/>
              <a:ext cx="749663" cy="270675"/>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矢印: 右 31">
              <a:extLst>
                <a:ext uri="{FF2B5EF4-FFF2-40B4-BE49-F238E27FC236}">
                  <a16:creationId xmlns:a16="http://schemas.microsoft.com/office/drawing/2014/main" id="{9CD0ADEC-366A-6102-9299-F2F0BDD54553}"/>
                </a:ext>
              </a:extLst>
            </p:cNvPr>
            <p:cNvSpPr/>
            <p:nvPr/>
          </p:nvSpPr>
          <p:spPr>
            <a:xfrm rot="5400000">
              <a:off x="7331692" y="4766013"/>
              <a:ext cx="2136306" cy="388208"/>
            </a:xfrm>
            <a:prstGeom prst="rightArrow">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矢印: 上向き折線 2">
            <a:extLst>
              <a:ext uri="{FF2B5EF4-FFF2-40B4-BE49-F238E27FC236}">
                <a16:creationId xmlns:a16="http://schemas.microsoft.com/office/drawing/2014/main" id="{C2E29661-A90D-9748-FDC5-4204F6A91EFA}"/>
              </a:ext>
            </a:extLst>
          </p:cNvPr>
          <p:cNvSpPr/>
          <p:nvPr/>
        </p:nvSpPr>
        <p:spPr>
          <a:xfrm flipV="1">
            <a:off x="8539062" y="3853364"/>
            <a:ext cx="627916" cy="2494019"/>
          </a:xfrm>
          <a:prstGeom prst="bentUpArrow">
            <a:avLst>
              <a:gd name="adj1" fmla="val 29554"/>
              <a:gd name="adj2" fmla="val 33349"/>
              <a:gd name="adj3" fmla="val 26518"/>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矢印: 右 4">
            <a:extLst>
              <a:ext uri="{FF2B5EF4-FFF2-40B4-BE49-F238E27FC236}">
                <a16:creationId xmlns:a16="http://schemas.microsoft.com/office/drawing/2014/main" id="{DFB45341-7BE6-4271-8968-16B551DA64BD}"/>
              </a:ext>
            </a:extLst>
          </p:cNvPr>
          <p:cNvSpPr/>
          <p:nvPr/>
        </p:nvSpPr>
        <p:spPr>
          <a:xfrm>
            <a:off x="7281726" y="3425743"/>
            <a:ext cx="440140" cy="41790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74062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75189-DE80-B909-0C16-B9D95DF0094F}"/>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8B72DB5-267E-BC04-C247-0887F6A608CA}"/>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10" name="表 5">
            <a:extLst>
              <a:ext uri="{FF2B5EF4-FFF2-40B4-BE49-F238E27FC236}">
                <a16:creationId xmlns:a16="http://schemas.microsoft.com/office/drawing/2014/main" id="{D70AC3A9-6ACF-1C10-E0FE-B1709FFCF44C}"/>
              </a:ext>
            </a:extLst>
          </p:cNvPr>
          <p:cNvGraphicFramePr>
            <a:graphicFrameLocks noGrp="1"/>
          </p:cNvGraphicFramePr>
          <p:nvPr>
            <p:extLst>
              <p:ext uri="{D42A27DB-BD31-4B8C-83A1-F6EECF244321}">
                <p14:modId xmlns:p14="http://schemas.microsoft.com/office/powerpoint/2010/main" val="4268664092"/>
              </p:ext>
            </p:extLst>
          </p:nvPr>
        </p:nvGraphicFramePr>
        <p:xfrm>
          <a:off x="497711" y="863328"/>
          <a:ext cx="11547985" cy="5670822"/>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850809">
                  <a:extLst>
                    <a:ext uri="{9D8B030D-6E8A-4147-A177-3AD203B41FA5}">
                      <a16:colId xmlns:a16="http://schemas.microsoft.com/office/drawing/2014/main" val="134053511"/>
                    </a:ext>
                  </a:extLst>
                </a:gridCol>
                <a:gridCol w="8955655">
                  <a:extLst>
                    <a:ext uri="{9D8B030D-6E8A-4147-A177-3AD203B41FA5}">
                      <a16:colId xmlns:a16="http://schemas.microsoft.com/office/drawing/2014/main" val="3343669445"/>
                    </a:ext>
                  </a:extLst>
                </a:gridCol>
              </a:tblGrid>
              <a:tr h="374153">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a:solidFill>
                            <a:schemeClr val="bg1"/>
                          </a:solidFill>
                          <a:latin typeface="+mn-ea"/>
                          <a:ea typeface="+mn-ea"/>
                        </a:rPr>
                        <a:t>概要</a:t>
                      </a:r>
                      <a:endParaRPr kumimoji="1" lang="ja-JP" altLang="en-US" sz="1400" b="1" dirty="0">
                        <a:solidFill>
                          <a:schemeClr val="bg1"/>
                        </a:solidFill>
                        <a:latin typeface="+mn-ea"/>
                        <a:ea typeface="+mn-ea"/>
                      </a:endParaRPr>
                    </a:p>
                  </a:txBody>
                  <a:tcPr anchor="ctr">
                    <a:solidFill>
                      <a:srgbClr val="0070C0"/>
                    </a:solidFill>
                  </a:tcPr>
                </a:tc>
                <a:extLst>
                  <a:ext uri="{0D108BD9-81ED-4DB2-BD59-A6C34878D82A}">
                    <a16:rowId xmlns:a16="http://schemas.microsoft.com/office/drawing/2014/main" val="1860205053"/>
                  </a:ext>
                </a:extLst>
              </a:tr>
              <a:tr h="5296669">
                <a:tc>
                  <a:txBody>
                    <a:bodyPr/>
                    <a:lstStyle/>
                    <a:p>
                      <a:pPr algn="ctr"/>
                      <a:r>
                        <a:rPr kumimoji="1" lang="en-US" altLang="ja-JP" sz="1600" dirty="0">
                          <a:solidFill>
                            <a:schemeClr val="tx1"/>
                          </a:solidFill>
                          <a:latin typeface="+mn-ea"/>
                          <a:ea typeface="+mn-ea"/>
                        </a:rPr>
                        <a:t>6</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概要：床掘の摺り付け先変更時</a:t>
                      </a:r>
                      <a:r>
                        <a:rPr kumimoji="1" lang="en-US" altLang="ja-JP" sz="1600" b="0" dirty="0">
                          <a:solidFill>
                            <a:schemeClr val="tx1"/>
                          </a:solidFill>
                          <a:latin typeface="+mn-ea"/>
                          <a:ea typeface="+mn-ea"/>
                        </a:rPr>
                        <a:t>(</a:t>
                      </a:r>
                      <a:r>
                        <a:rPr kumimoji="1" lang="ja-JP" altLang="en-US" sz="1600" b="0" dirty="0">
                          <a:solidFill>
                            <a:schemeClr val="tx1"/>
                          </a:solidFill>
                          <a:latin typeface="+mn-ea"/>
                          <a:ea typeface="+mn-ea"/>
                        </a:rPr>
                        <a:t>高度指定</a:t>
                      </a:r>
                      <a:r>
                        <a:rPr kumimoji="1" lang="en-US" altLang="ja-JP" sz="1600" b="0" dirty="0">
                          <a:solidFill>
                            <a:schemeClr val="tx1"/>
                          </a:solidFill>
                          <a:latin typeface="+mn-ea"/>
                          <a:ea typeface="+mn-ea"/>
                        </a:rPr>
                        <a:t>)</a:t>
                      </a:r>
                      <a:r>
                        <a:rPr kumimoji="1" lang="ja-JP" altLang="en-US" sz="1600" b="0" dirty="0">
                          <a:solidFill>
                            <a:schemeClr val="tx1"/>
                          </a:solidFill>
                          <a:latin typeface="+mn-ea"/>
                          <a:ea typeface="+mn-ea"/>
                        </a:rPr>
                        <a:t>のメッセージを改修</a:t>
                      </a:r>
                      <a:endParaRPr kumimoji="1" lang="en-US" altLang="ja-JP" sz="1600" b="0" i="0" kern="1200" dirty="0">
                        <a:solidFill>
                          <a:schemeClr val="tx1"/>
                        </a:solidFill>
                        <a:effectLst/>
                        <a:latin typeface="+mn-lt"/>
                        <a:ea typeface="+mn-ea"/>
                        <a:cs typeface="+mn-cs"/>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詳細：床掘で摺り付け先を高度指定に変更した際、ポップアップメッセージが英語表記になる</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不具合を修正しました。この修正により、ポップアップメッセージが日本語で表示され</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るようになりました。</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1817764507"/>
                  </a:ext>
                </a:extLst>
              </a:tr>
            </a:tbl>
          </a:graphicData>
        </a:graphic>
      </p:graphicFrame>
      <p:sp>
        <p:nvSpPr>
          <p:cNvPr id="21" name="正方形/長方形 20">
            <a:extLst>
              <a:ext uri="{FF2B5EF4-FFF2-40B4-BE49-F238E27FC236}">
                <a16:creationId xmlns:a16="http://schemas.microsoft.com/office/drawing/2014/main" id="{217E516C-9F7B-A0D2-EE6A-A34194432592}"/>
              </a:ext>
            </a:extLst>
          </p:cNvPr>
          <p:cNvSpPr/>
          <p:nvPr/>
        </p:nvSpPr>
        <p:spPr>
          <a:xfrm>
            <a:off x="3160727" y="2327080"/>
            <a:ext cx="4307814" cy="322217"/>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t>Before</a:t>
            </a:r>
            <a:endParaRPr kumimoji="1" lang="ja-JP" altLang="en-US" sz="1600" b="1" dirty="0"/>
          </a:p>
        </p:txBody>
      </p:sp>
      <p:sp>
        <p:nvSpPr>
          <p:cNvPr id="22" name="正方形/長方形 21">
            <a:extLst>
              <a:ext uri="{FF2B5EF4-FFF2-40B4-BE49-F238E27FC236}">
                <a16:creationId xmlns:a16="http://schemas.microsoft.com/office/drawing/2014/main" id="{79C580B5-1C75-0C1B-D6CC-91EFB0CDCAF0}"/>
              </a:ext>
            </a:extLst>
          </p:cNvPr>
          <p:cNvSpPr/>
          <p:nvPr/>
        </p:nvSpPr>
        <p:spPr>
          <a:xfrm>
            <a:off x="7583986" y="2325052"/>
            <a:ext cx="4348110" cy="314304"/>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t>After</a:t>
            </a:r>
            <a:endParaRPr kumimoji="1" lang="ja-JP" altLang="en-US" sz="1600" b="1" dirty="0"/>
          </a:p>
        </p:txBody>
      </p:sp>
      <p:grpSp>
        <p:nvGrpSpPr>
          <p:cNvPr id="28" name="グループ化 27">
            <a:extLst>
              <a:ext uri="{FF2B5EF4-FFF2-40B4-BE49-F238E27FC236}">
                <a16:creationId xmlns:a16="http://schemas.microsoft.com/office/drawing/2014/main" id="{F63ECF8A-596A-98FC-AE63-598613ACEE46}"/>
              </a:ext>
            </a:extLst>
          </p:cNvPr>
          <p:cNvGrpSpPr/>
          <p:nvPr/>
        </p:nvGrpSpPr>
        <p:grpSpPr>
          <a:xfrm>
            <a:off x="7582141" y="2639357"/>
            <a:ext cx="4349955" cy="3238928"/>
            <a:chOff x="3118586" y="2857070"/>
            <a:chExt cx="4435582" cy="3302685"/>
          </a:xfrm>
        </p:grpSpPr>
        <p:pic>
          <p:nvPicPr>
            <p:cNvPr id="14" name="図 13">
              <a:extLst>
                <a:ext uri="{FF2B5EF4-FFF2-40B4-BE49-F238E27FC236}">
                  <a16:creationId xmlns:a16="http://schemas.microsoft.com/office/drawing/2014/main" id="{B8F771B8-E53B-5F8D-ED13-F04EDC8D1566}"/>
                </a:ext>
              </a:extLst>
            </p:cNvPr>
            <p:cNvPicPr>
              <a:picLocks noChangeAspect="1"/>
            </p:cNvPicPr>
            <p:nvPr/>
          </p:nvPicPr>
          <p:blipFill>
            <a:blip r:embed="rId2"/>
            <a:stretch>
              <a:fillRect/>
            </a:stretch>
          </p:blipFill>
          <p:spPr>
            <a:xfrm>
              <a:off x="3118586" y="2857070"/>
              <a:ext cx="4435582" cy="3302685"/>
            </a:xfrm>
            <a:prstGeom prst="rect">
              <a:avLst/>
            </a:prstGeom>
          </p:spPr>
        </p:pic>
        <p:sp>
          <p:nvSpPr>
            <p:cNvPr id="11" name="正方形/長方形 10">
              <a:extLst>
                <a:ext uri="{FF2B5EF4-FFF2-40B4-BE49-F238E27FC236}">
                  <a16:creationId xmlns:a16="http://schemas.microsoft.com/office/drawing/2014/main" id="{DF5006F7-C502-C8FE-7CC8-0B554B487556}"/>
                </a:ext>
              </a:extLst>
            </p:cNvPr>
            <p:cNvSpPr/>
            <p:nvPr/>
          </p:nvSpPr>
          <p:spPr>
            <a:xfrm>
              <a:off x="3473465" y="4903969"/>
              <a:ext cx="976616" cy="22538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6CF06F12-818B-4B30-3A40-8D9FFBC7B990}"/>
                </a:ext>
              </a:extLst>
            </p:cNvPr>
            <p:cNvSpPr/>
            <p:nvPr/>
          </p:nvSpPr>
          <p:spPr>
            <a:xfrm>
              <a:off x="6239280" y="3040523"/>
              <a:ext cx="1287284" cy="21771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7" name="グループ化 26">
            <a:extLst>
              <a:ext uri="{FF2B5EF4-FFF2-40B4-BE49-F238E27FC236}">
                <a16:creationId xmlns:a16="http://schemas.microsoft.com/office/drawing/2014/main" id="{8B68F3F1-02A6-98F0-741B-DEFDB19AC8C8}"/>
              </a:ext>
            </a:extLst>
          </p:cNvPr>
          <p:cNvGrpSpPr/>
          <p:nvPr/>
        </p:nvGrpSpPr>
        <p:grpSpPr>
          <a:xfrm>
            <a:off x="3160727" y="2649297"/>
            <a:ext cx="4307814" cy="3228988"/>
            <a:chOff x="7583986" y="2857070"/>
            <a:chExt cx="4406132" cy="3302684"/>
          </a:xfrm>
        </p:grpSpPr>
        <p:pic>
          <p:nvPicPr>
            <p:cNvPr id="24" name="図 23">
              <a:extLst>
                <a:ext uri="{FF2B5EF4-FFF2-40B4-BE49-F238E27FC236}">
                  <a16:creationId xmlns:a16="http://schemas.microsoft.com/office/drawing/2014/main" id="{A9431EB4-BC58-4EBD-9724-F439831DA56B}"/>
                </a:ext>
              </a:extLst>
            </p:cNvPr>
            <p:cNvPicPr>
              <a:picLocks noChangeAspect="1"/>
            </p:cNvPicPr>
            <p:nvPr/>
          </p:nvPicPr>
          <p:blipFill>
            <a:blip r:embed="rId3"/>
            <a:stretch>
              <a:fillRect/>
            </a:stretch>
          </p:blipFill>
          <p:spPr>
            <a:xfrm>
              <a:off x="7583986" y="2857070"/>
              <a:ext cx="4406132" cy="3302684"/>
            </a:xfrm>
            <a:prstGeom prst="rect">
              <a:avLst/>
            </a:prstGeom>
          </p:spPr>
        </p:pic>
        <p:sp>
          <p:nvSpPr>
            <p:cNvPr id="25" name="正方形/長方形 24">
              <a:extLst>
                <a:ext uri="{FF2B5EF4-FFF2-40B4-BE49-F238E27FC236}">
                  <a16:creationId xmlns:a16="http://schemas.microsoft.com/office/drawing/2014/main" id="{92F80794-A8FC-8B7B-7B3F-688C1592F74F}"/>
                </a:ext>
              </a:extLst>
            </p:cNvPr>
            <p:cNvSpPr/>
            <p:nvPr/>
          </p:nvSpPr>
          <p:spPr>
            <a:xfrm>
              <a:off x="8000191" y="4782571"/>
              <a:ext cx="976616" cy="19873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52B5B716-9B00-FA28-ED7C-A10F3821C3BA}"/>
                </a:ext>
              </a:extLst>
            </p:cNvPr>
            <p:cNvSpPr/>
            <p:nvPr/>
          </p:nvSpPr>
          <p:spPr>
            <a:xfrm>
              <a:off x="10645135" y="3030583"/>
              <a:ext cx="1322546" cy="21771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9" name="正方形/長方形 28">
            <a:extLst>
              <a:ext uri="{FF2B5EF4-FFF2-40B4-BE49-F238E27FC236}">
                <a16:creationId xmlns:a16="http://schemas.microsoft.com/office/drawing/2014/main" id="{22733814-9980-F292-F8E3-45B1D43F7CB1}"/>
              </a:ext>
            </a:extLst>
          </p:cNvPr>
          <p:cNvSpPr/>
          <p:nvPr/>
        </p:nvSpPr>
        <p:spPr>
          <a:xfrm>
            <a:off x="3160726" y="5865725"/>
            <a:ext cx="4307815" cy="503424"/>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rgbClr val="FF0000"/>
                </a:solidFill>
              </a:rPr>
              <a:t>高度指定選択時、ポップアップメッセージが英語表記</a:t>
            </a:r>
          </a:p>
        </p:txBody>
      </p:sp>
      <p:sp>
        <p:nvSpPr>
          <p:cNvPr id="30" name="正方形/長方形 29">
            <a:extLst>
              <a:ext uri="{FF2B5EF4-FFF2-40B4-BE49-F238E27FC236}">
                <a16:creationId xmlns:a16="http://schemas.microsoft.com/office/drawing/2014/main" id="{02B363B4-FBF6-CEEE-0D92-349FA714C850}"/>
              </a:ext>
            </a:extLst>
          </p:cNvPr>
          <p:cNvSpPr/>
          <p:nvPr/>
        </p:nvSpPr>
        <p:spPr>
          <a:xfrm>
            <a:off x="7583986" y="5865725"/>
            <a:ext cx="4348110" cy="5034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t>高度指定選択時、ポップアップメッセージが日本語表記</a:t>
            </a:r>
          </a:p>
        </p:txBody>
      </p:sp>
    </p:spTree>
    <p:extLst>
      <p:ext uri="{BB962C8B-B14F-4D97-AF65-F5344CB8AC3E}">
        <p14:creationId xmlns:p14="http://schemas.microsoft.com/office/powerpoint/2010/main" val="243367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75189-DE80-B909-0C16-B9D95DF0094F}"/>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8B72DB5-267E-BC04-C247-0887F6A608CA}"/>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10" name="表 5">
            <a:extLst>
              <a:ext uri="{FF2B5EF4-FFF2-40B4-BE49-F238E27FC236}">
                <a16:creationId xmlns:a16="http://schemas.microsoft.com/office/drawing/2014/main" id="{D70AC3A9-6ACF-1C10-E0FE-B1709FFCF44C}"/>
              </a:ext>
            </a:extLst>
          </p:cNvPr>
          <p:cNvGraphicFramePr>
            <a:graphicFrameLocks noGrp="1"/>
          </p:cNvGraphicFramePr>
          <p:nvPr>
            <p:extLst>
              <p:ext uri="{D42A27DB-BD31-4B8C-83A1-F6EECF244321}">
                <p14:modId xmlns:p14="http://schemas.microsoft.com/office/powerpoint/2010/main" val="1527215153"/>
              </p:ext>
            </p:extLst>
          </p:nvPr>
        </p:nvGraphicFramePr>
        <p:xfrm>
          <a:off x="497711" y="863328"/>
          <a:ext cx="11547985" cy="5670822"/>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850809">
                  <a:extLst>
                    <a:ext uri="{9D8B030D-6E8A-4147-A177-3AD203B41FA5}">
                      <a16:colId xmlns:a16="http://schemas.microsoft.com/office/drawing/2014/main" val="134053511"/>
                    </a:ext>
                  </a:extLst>
                </a:gridCol>
                <a:gridCol w="8955655">
                  <a:extLst>
                    <a:ext uri="{9D8B030D-6E8A-4147-A177-3AD203B41FA5}">
                      <a16:colId xmlns:a16="http://schemas.microsoft.com/office/drawing/2014/main" val="3343669445"/>
                    </a:ext>
                  </a:extLst>
                </a:gridCol>
              </a:tblGrid>
              <a:tr h="374153">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a:solidFill>
                            <a:schemeClr val="bg1"/>
                          </a:solidFill>
                          <a:latin typeface="+mn-ea"/>
                          <a:ea typeface="+mn-ea"/>
                        </a:rPr>
                        <a:t>概要</a:t>
                      </a:r>
                      <a:endParaRPr kumimoji="1" lang="ja-JP" altLang="en-US" sz="1400" b="1" dirty="0">
                        <a:solidFill>
                          <a:schemeClr val="bg1"/>
                        </a:solidFill>
                        <a:latin typeface="+mn-ea"/>
                        <a:ea typeface="+mn-ea"/>
                      </a:endParaRPr>
                    </a:p>
                  </a:txBody>
                  <a:tcPr anchor="ctr">
                    <a:solidFill>
                      <a:srgbClr val="0070C0"/>
                    </a:solidFill>
                  </a:tcPr>
                </a:tc>
                <a:extLst>
                  <a:ext uri="{0D108BD9-81ED-4DB2-BD59-A6C34878D82A}">
                    <a16:rowId xmlns:a16="http://schemas.microsoft.com/office/drawing/2014/main" val="1860205053"/>
                  </a:ext>
                </a:extLst>
              </a:tr>
              <a:tr h="5296669">
                <a:tc>
                  <a:txBody>
                    <a:bodyPr/>
                    <a:lstStyle/>
                    <a:p>
                      <a:pPr algn="ctr"/>
                      <a:r>
                        <a:rPr kumimoji="1" lang="en-US" altLang="ja-JP" sz="1600" dirty="0">
                          <a:solidFill>
                            <a:schemeClr val="tx1"/>
                          </a:solidFill>
                          <a:latin typeface="+mn-ea"/>
                          <a:ea typeface="+mn-ea"/>
                        </a:rPr>
                        <a:t>7</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概要：設計データのアップロード後にリストへ表示されない問題を改修</a:t>
                      </a:r>
                      <a:endParaRPr kumimoji="1" lang="en-US" altLang="ja-JP" sz="1600" b="0" i="0" kern="1200" dirty="0">
                        <a:solidFill>
                          <a:schemeClr val="tx1"/>
                        </a:solidFill>
                        <a:effectLst/>
                        <a:latin typeface="+mn-lt"/>
                        <a:ea typeface="+mn-ea"/>
                        <a:cs typeface="+mn-cs"/>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詳細：設計データをアップロード後、設計データのリストに自動で表示されない不具合を修正</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しました。この修正により、アップロード直後に設計データが自動でリストに表示され</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るようになりました。</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1817764507"/>
                  </a:ext>
                </a:extLst>
              </a:tr>
            </a:tbl>
          </a:graphicData>
        </a:graphic>
      </p:graphicFrame>
      <p:pic>
        <p:nvPicPr>
          <p:cNvPr id="8" name="図 7">
            <a:extLst>
              <a:ext uri="{FF2B5EF4-FFF2-40B4-BE49-F238E27FC236}">
                <a16:creationId xmlns:a16="http://schemas.microsoft.com/office/drawing/2014/main" id="{99701213-90E7-6817-5431-338AF9474F30}"/>
              </a:ext>
            </a:extLst>
          </p:cNvPr>
          <p:cNvPicPr>
            <a:picLocks noChangeAspect="1"/>
          </p:cNvPicPr>
          <p:nvPr/>
        </p:nvPicPr>
        <p:blipFill>
          <a:blip r:embed="rId2"/>
          <a:stretch>
            <a:fillRect/>
          </a:stretch>
        </p:blipFill>
        <p:spPr>
          <a:xfrm>
            <a:off x="3165969" y="2453466"/>
            <a:ext cx="8779785" cy="3275243"/>
          </a:xfrm>
          <a:prstGeom prst="rect">
            <a:avLst/>
          </a:prstGeom>
        </p:spPr>
      </p:pic>
      <p:sp>
        <p:nvSpPr>
          <p:cNvPr id="14" name="正方形/長方形 13">
            <a:extLst>
              <a:ext uri="{FF2B5EF4-FFF2-40B4-BE49-F238E27FC236}">
                <a16:creationId xmlns:a16="http://schemas.microsoft.com/office/drawing/2014/main" id="{3C93F228-0C43-38B1-59C5-80B6C7F79166}"/>
              </a:ext>
            </a:extLst>
          </p:cNvPr>
          <p:cNvSpPr/>
          <p:nvPr/>
        </p:nvSpPr>
        <p:spPr>
          <a:xfrm>
            <a:off x="9678838" y="3890410"/>
            <a:ext cx="2002043" cy="60010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rgbClr val="FF0000"/>
                </a:solidFill>
              </a:rPr>
              <a:t>設計データのアップロード後にリスト表示されない</a:t>
            </a:r>
          </a:p>
        </p:txBody>
      </p:sp>
      <p:sp>
        <p:nvSpPr>
          <p:cNvPr id="16" name="正方形/長方形 15">
            <a:extLst>
              <a:ext uri="{FF2B5EF4-FFF2-40B4-BE49-F238E27FC236}">
                <a16:creationId xmlns:a16="http://schemas.microsoft.com/office/drawing/2014/main" id="{356E1123-8E61-D8E8-B444-1223FABEBFB9}"/>
              </a:ext>
            </a:extLst>
          </p:cNvPr>
          <p:cNvSpPr/>
          <p:nvPr/>
        </p:nvSpPr>
        <p:spPr>
          <a:xfrm>
            <a:off x="3558501" y="4802489"/>
            <a:ext cx="2136905" cy="55328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コネクタ: カギ線 4">
            <a:extLst>
              <a:ext uri="{FF2B5EF4-FFF2-40B4-BE49-F238E27FC236}">
                <a16:creationId xmlns:a16="http://schemas.microsoft.com/office/drawing/2014/main" id="{796376EC-473B-0374-7FEC-F6A08BD18730}"/>
              </a:ext>
            </a:extLst>
          </p:cNvPr>
          <p:cNvCxnSpPr>
            <a:endCxn id="16" idx="3"/>
          </p:cNvCxnSpPr>
          <p:nvPr/>
        </p:nvCxnSpPr>
        <p:spPr>
          <a:xfrm rot="10800000" flipV="1">
            <a:off x="5695406" y="3178628"/>
            <a:ext cx="3718560" cy="1900501"/>
          </a:xfrm>
          <a:prstGeom prst="bentConnector3">
            <a:avLst>
              <a:gd name="adj1" fmla="val -820"/>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正方形/長方形 20">
            <a:extLst>
              <a:ext uri="{FF2B5EF4-FFF2-40B4-BE49-F238E27FC236}">
                <a16:creationId xmlns:a16="http://schemas.microsoft.com/office/drawing/2014/main" id="{34DF8769-2234-A9DF-F55C-577FFBE23DBF}"/>
              </a:ext>
            </a:extLst>
          </p:cNvPr>
          <p:cNvSpPr/>
          <p:nvPr/>
        </p:nvSpPr>
        <p:spPr>
          <a:xfrm>
            <a:off x="9678837" y="4819907"/>
            <a:ext cx="2002043" cy="6001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bg1"/>
                </a:solidFill>
              </a:rPr>
              <a:t>アップロード後に</a:t>
            </a:r>
            <a:endParaRPr kumimoji="1" lang="en-US" altLang="ja-JP" sz="1000" b="1" dirty="0">
              <a:solidFill>
                <a:schemeClr val="bg1"/>
              </a:solidFill>
            </a:endParaRPr>
          </a:p>
          <a:p>
            <a:pPr algn="ctr"/>
            <a:r>
              <a:rPr kumimoji="1" lang="ja-JP" altLang="en-US" sz="1000" b="1" dirty="0">
                <a:solidFill>
                  <a:schemeClr val="bg1"/>
                </a:solidFill>
              </a:rPr>
              <a:t>リスト表示されるように改修</a:t>
            </a:r>
          </a:p>
        </p:txBody>
      </p:sp>
      <p:sp>
        <p:nvSpPr>
          <p:cNvPr id="23" name="矢印: 下 22">
            <a:extLst>
              <a:ext uri="{FF2B5EF4-FFF2-40B4-BE49-F238E27FC236}">
                <a16:creationId xmlns:a16="http://schemas.microsoft.com/office/drawing/2014/main" id="{42AE0575-39F2-73A1-EC83-0B28556C0471}"/>
              </a:ext>
            </a:extLst>
          </p:cNvPr>
          <p:cNvSpPr/>
          <p:nvPr/>
        </p:nvSpPr>
        <p:spPr>
          <a:xfrm>
            <a:off x="10219715" y="4490510"/>
            <a:ext cx="853440" cy="31197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55867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75189-DE80-B909-0C16-B9D95DF0094F}"/>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8B72DB5-267E-BC04-C247-0887F6A608CA}"/>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10" name="表 5">
            <a:extLst>
              <a:ext uri="{FF2B5EF4-FFF2-40B4-BE49-F238E27FC236}">
                <a16:creationId xmlns:a16="http://schemas.microsoft.com/office/drawing/2014/main" id="{D70AC3A9-6ACF-1C10-E0FE-B1709FFCF44C}"/>
              </a:ext>
            </a:extLst>
          </p:cNvPr>
          <p:cNvGraphicFramePr>
            <a:graphicFrameLocks noGrp="1"/>
          </p:cNvGraphicFramePr>
          <p:nvPr>
            <p:extLst>
              <p:ext uri="{D42A27DB-BD31-4B8C-83A1-F6EECF244321}">
                <p14:modId xmlns:p14="http://schemas.microsoft.com/office/powerpoint/2010/main" val="3917986713"/>
              </p:ext>
            </p:extLst>
          </p:nvPr>
        </p:nvGraphicFramePr>
        <p:xfrm>
          <a:off x="497711" y="863328"/>
          <a:ext cx="11547985" cy="5670822"/>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850809">
                  <a:extLst>
                    <a:ext uri="{9D8B030D-6E8A-4147-A177-3AD203B41FA5}">
                      <a16:colId xmlns:a16="http://schemas.microsoft.com/office/drawing/2014/main" val="134053511"/>
                    </a:ext>
                  </a:extLst>
                </a:gridCol>
                <a:gridCol w="8955655">
                  <a:extLst>
                    <a:ext uri="{9D8B030D-6E8A-4147-A177-3AD203B41FA5}">
                      <a16:colId xmlns:a16="http://schemas.microsoft.com/office/drawing/2014/main" val="3343669445"/>
                    </a:ext>
                  </a:extLst>
                </a:gridCol>
              </a:tblGrid>
              <a:tr h="374153">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a:solidFill>
                            <a:schemeClr val="bg1"/>
                          </a:solidFill>
                          <a:latin typeface="+mn-ea"/>
                          <a:ea typeface="+mn-ea"/>
                        </a:rPr>
                        <a:t>概要</a:t>
                      </a:r>
                      <a:endParaRPr kumimoji="1" lang="ja-JP" altLang="en-US" sz="1400" b="1" dirty="0">
                        <a:solidFill>
                          <a:schemeClr val="bg1"/>
                        </a:solidFill>
                        <a:latin typeface="+mn-ea"/>
                        <a:ea typeface="+mn-ea"/>
                      </a:endParaRPr>
                    </a:p>
                  </a:txBody>
                  <a:tcPr anchor="ctr">
                    <a:solidFill>
                      <a:srgbClr val="0070C0"/>
                    </a:solidFill>
                  </a:tcPr>
                </a:tc>
                <a:extLst>
                  <a:ext uri="{0D108BD9-81ED-4DB2-BD59-A6C34878D82A}">
                    <a16:rowId xmlns:a16="http://schemas.microsoft.com/office/drawing/2014/main" val="1860205053"/>
                  </a:ext>
                </a:extLst>
              </a:tr>
              <a:tr h="5296669">
                <a:tc>
                  <a:txBody>
                    <a:bodyPr/>
                    <a:lstStyle/>
                    <a:p>
                      <a:pPr algn="ctr"/>
                      <a:r>
                        <a:rPr kumimoji="1" lang="en-US" altLang="ja-JP" sz="1600" dirty="0">
                          <a:solidFill>
                            <a:schemeClr val="tx1"/>
                          </a:solidFill>
                          <a:latin typeface="+mn-ea"/>
                          <a:ea typeface="+mn-ea"/>
                        </a:rPr>
                        <a:t>8</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a:t>
                      </a:r>
                      <a:r>
                        <a:rPr kumimoji="1" lang="en-US" altLang="ja-JP" sz="1600" b="0" i="0" kern="1200" dirty="0">
                          <a:solidFill>
                            <a:schemeClr val="tx1"/>
                          </a:solidFill>
                          <a:effectLst/>
                          <a:latin typeface="+mn-lt"/>
                          <a:ea typeface="+mn-ea"/>
                          <a:cs typeface="+mn-cs"/>
                        </a:rPr>
                        <a:t>Groupware</a:t>
                      </a:r>
                      <a:r>
                        <a:rPr kumimoji="1" lang="ja-JP" altLang="en-US" sz="1600" b="0" i="0" kern="1200" dirty="0">
                          <a:solidFill>
                            <a:schemeClr val="tx1"/>
                          </a:solidFill>
                          <a:effectLst/>
                          <a:latin typeface="+mn-lt"/>
                          <a:ea typeface="+mn-ea"/>
                          <a:cs typeface="+mn-cs"/>
                        </a:rPr>
                        <a:t>のアイコン表示を改修</a:t>
                      </a:r>
                      <a:endParaRPr kumimoji="1" lang="en-US" altLang="ja-JP" sz="1600" b="0" i="0" kern="1200" dirty="0">
                        <a:solidFill>
                          <a:schemeClr val="tx1"/>
                        </a:solidFill>
                        <a:effectLst/>
                        <a:latin typeface="+mn-lt"/>
                        <a:ea typeface="+mn-ea"/>
                        <a:cs typeface="+mn-cs"/>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a:t>
                      </a:r>
                      <a:r>
                        <a:rPr kumimoji="1" lang="en-US" altLang="ja-JP" sz="1600" b="0" i="0" kern="1200" dirty="0">
                          <a:solidFill>
                            <a:schemeClr val="tx1"/>
                          </a:solidFill>
                          <a:effectLst/>
                          <a:latin typeface="+mn-lt"/>
                          <a:ea typeface="+mn-ea"/>
                          <a:cs typeface="+mn-cs"/>
                        </a:rPr>
                        <a:t>Groupware</a:t>
                      </a:r>
                      <a:r>
                        <a:rPr kumimoji="1" lang="ja-JP" altLang="en-US" sz="1600" b="0" i="0" kern="1200" dirty="0">
                          <a:solidFill>
                            <a:schemeClr val="tx1"/>
                          </a:solidFill>
                          <a:effectLst/>
                          <a:latin typeface="+mn-lt"/>
                          <a:ea typeface="+mn-ea"/>
                          <a:cs typeface="+mn-cs"/>
                        </a:rPr>
                        <a:t>のアイコンに設計データのアイコンが表示されている</a:t>
                      </a:r>
                      <a:r>
                        <a:rPr kumimoji="1" lang="ja-JP" altLang="en-US" sz="1600" b="0" dirty="0">
                          <a:solidFill>
                            <a:schemeClr val="tx1"/>
                          </a:solidFill>
                          <a:latin typeface="+mn-ea"/>
                          <a:ea typeface="+mn-ea"/>
                        </a:rPr>
                        <a:t>不具合を修正しました。</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a:t>
                      </a:r>
                      <a:r>
                        <a:rPr kumimoji="1" lang="ja-JP" altLang="en-US" sz="1600" b="0" i="0" kern="1200" dirty="0">
                          <a:solidFill>
                            <a:schemeClr val="tx1"/>
                          </a:solidFill>
                          <a:effectLst/>
                          <a:latin typeface="+mn-lt"/>
                          <a:ea typeface="+mn-ea"/>
                          <a:cs typeface="+mn-cs"/>
                        </a:rPr>
                        <a:t>アップロード用のアイコンへと変更されました</a:t>
                      </a:r>
                      <a:r>
                        <a:rPr kumimoji="1" lang="ja-JP" altLang="en-US" sz="1600" b="0" dirty="0">
                          <a:solidFill>
                            <a:schemeClr val="tx1"/>
                          </a:solidFill>
                          <a:latin typeface="+mn-ea"/>
                          <a:ea typeface="+mn-ea"/>
                        </a:rPr>
                        <a:t>。</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1817764507"/>
                  </a:ext>
                </a:extLst>
              </a:tr>
            </a:tbl>
          </a:graphicData>
        </a:graphic>
      </p:graphicFrame>
      <p:sp>
        <p:nvSpPr>
          <p:cNvPr id="9" name="正方形/長方形 8">
            <a:extLst>
              <a:ext uri="{FF2B5EF4-FFF2-40B4-BE49-F238E27FC236}">
                <a16:creationId xmlns:a16="http://schemas.microsoft.com/office/drawing/2014/main" id="{CC040B06-1408-74BE-8886-12ECCA3CDAE1}"/>
              </a:ext>
            </a:extLst>
          </p:cNvPr>
          <p:cNvSpPr/>
          <p:nvPr/>
        </p:nvSpPr>
        <p:spPr>
          <a:xfrm>
            <a:off x="3423397" y="2410850"/>
            <a:ext cx="3987610" cy="322217"/>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t>Before</a:t>
            </a:r>
            <a:endParaRPr kumimoji="1" lang="ja-JP" altLang="en-US" sz="1600" b="1" dirty="0"/>
          </a:p>
        </p:txBody>
      </p:sp>
      <p:sp>
        <p:nvSpPr>
          <p:cNvPr id="11" name="正方形/長方形 10">
            <a:extLst>
              <a:ext uri="{FF2B5EF4-FFF2-40B4-BE49-F238E27FC236}">
                <a16:creationId xmlns:a16="http://schemas.microsoft.com/office/drawing/2014/main" id="{6E6CCD5E-2ABA-3AFE-2CBE-7B8F776A9CCC}"/>
              </a:ext>
            </a:extLst>
          </p:cNvPr>
          <p:cNvSpPr/>
          <p:nvPr/>
        </p:nvSpPr>
        <p:spPr>
          <a:xfrm>
            <a:off x="7706679" y="2410850"/>
            <a:ext cx="3987610" cy="314304"/>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t>After</a:t>
            </a:r>
            <a:endParaRPr kumimoji="1" lang="ja-JP" altLang="en-US" sz="1600" b="1" dirty="0"/>
          </a:p>
        </p:txBody>
      </p:sp>
      <p:sp>
        <p:nvSpPr>
          <p:cNvPr id="12" name="正方形/長方形 11">
            <a:extLst>
              <a:ext uri="{FF2B5EF4-FFF2-40B4-BE49-F238E27FC236}">
                <a16:creationId xmlns:a16="http://schemas.microsoft.com/office/drawing/2014/main" id="{44FB43B0-69CC-B6C2-6222-89513F1F0928}"/>
              </a:ext>
            </a:extLst>
          </p:cNvPr>
          <p:cNvSpPr/>
          <p:nvPr/>
        </p:nvSpPr>
        <p:spPr>
          <a:xfrm>
            <a:off x="3423397" y="5493099"/>
            <a:ext cx="3987610" cy="322218"/>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rgbClr val="FF0000"/>
                </a:solidFill>
              </a:rPr>
              <a:t>設計データのアイコンが表示</a:t>
            </a:r>
          </a:p>
        </p:txBody>
      </p:sp>
      <p:sp>
        <p:nvSpPr>
          <p:cNvPr id="13" name="正方形/長方形 12">
            <a:extLst>
              <a:ext uri="{FF2B5EF4-FFF2-40B4-BE49-F238E27FC236}">
                <a16:creationId xmlns:a16="http://schemas.microsoft.com/office/drawing/2014/main" id="{9EF50720-D4BE-8783-BBC6-2C30E6040C91}"/>
              </a:ext>
            </a:extLst>
          </p:cNvPr>
          <p:cNvSpPr/>
          <p:nvPr/>
        </p:nvSpPr>
        <p:spPr>
          <a:xfrm>
            <a:off x="7706678" y="5493099"/>
            <a:ext cx="3987611" cy="32221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t>アップロード用のアイコンを表示</a:t>
            </a:r>
          </a:p>
        </p:txBody>
      </p:sp>
      <p:pic>
        <p:nvPicPr>
          <p:cNvPr id="15" name="図 14">
            <a:extLst>
              <a:ext uri="{FF2B5EF4-FFF2-40B4-BE49-F238E27FC236}">
                <a16:creationId xmlns:a16="http://schemas.microsoft.com/office/drawing/2014/main" id="{608E69E3-C26D-70DD-F3AC-C71A1378D144}"/>
              </a:ext>
            </a:extLst>
          </p:cNvPr>
          <p:cNvPicPr>
            <a:picLocks noChangeAspect="1"/>
          </p:cNvPicPr>
          <p:nvPr/>
        </p:nvPicPr>
        <p:blipFill>
          <a:blip r:embed="rId2"/>
          <a:srcRect r="7087"/>
          <a:stretch>
            <a:fillRect/>
          </a:stretch>
        </p:blipFill>
        <p:spPr>
          <a:xfrm>
            <a:off x="7706679" y="2733067"/>
            <a:ext cx="3987610" cy="2760033"/>
          </a:xfrm>
          <a:prstGeom prst="rect">
            <a:avLst/>
          </a:prstGeom>
        </p:spPr>
      </p:pic>
      <p:pic>
        <p:nvPicPr>
          <p:cNvPr id="17" name="図 16">
            <a:extLst>
              <a:ext uri="{FF2B5EF4-FFF2-40B4-BE49-F238E27FC236}">
                <a16:creationId xmlns:a16="http://schemas.microsoft.com/office/drawing/2014/main" id="{05F069D1-9113-34BA-F4CF-36C723E8EEF0}"/>
              </a:ext>
            </a:extLst>
          </p:cNvPr>
          <p:cNvPicPr>
            <a:picLocks noChangeAspect="1"/>
          </p:cNvPicPr>
          <p:nvPr/>
        </p:nvPicPr>
        <p:blipFill>
          <a:blip r:embed="rId3"/>
          <a:srcRect r="6493"/>
          <a:stretch>
            <a:fillRect/>
          </a:stretch>
        </p:blipFill>
        <p:spPr>
          <a:xfrm>
            <a:off x="3423397" y="2733067"/>
            <a:ext cx="3987610" cy="2760033"/>
          </a:xfrm>
          <a:prstGeom prst="rect">
            <a:avLst/>
          </a:prstGeom>
        </p:spPr>
      </p:pic>
      <p:sp>
        <p:nvSpPr>
          <p:cNvPr id="18" name="正方形/長方形 17">
            <a:extLst>
              <a:ext uri="{FF2B5EF4-FFF2-40B4-BE49-F238E27FC236}">
                <a16:creationId xmlns:a16="http://schemas.microsoft.com/office/drawing/2014/main" id="{4E96831E-0894-1BEC-989C-43D700E6ECF3}"/>
              </a:ext>
            </a:extLst>
          </p:cNvPr>
          <p:cNvSpPr/>
          <p:nvPr/>
        </p:nvSpPr>
        <p:spPr>
          <a:xfrm>
            <a:off x="4981303" y="4483906"/>
            <a:ext cx="365759" cy="32221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2FEB8232-DAEB-23AA-1271-ECB14B4BFBFD}"/>
              </a:ext>
            </a:extLst>
          </p:cNvPr>
          <p:cNvSpPr/>
          <p:nvPr/>
        </p:nvSpPr>
        <p:spPr>
          <a:xfrm>
            <a:off x="9222377" y="4452048"/>
            <a:ext cx="365759" cy="32221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39669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75189-DE80-B909-0C16-B9D95DF0094F}"/>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8B72DB5-267E-BC04-C247-0887F6A608CA}"/>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10" name="表 5">
            <a:extLst>
              <a:ext uri="{FF2B5EF4-FFF2-40B4-BE49-F238E27FC236}">
                <a16:creationId xmlns:a16="http://schemas.microsoft.com/office/drawing/2014/main" id="{D70AC3A9-6ACF-1C10-E0FE-B1709FFCF44C}"/>
              </a:ext>
            </a:extLst>
          </p:cNvPr>
          <p:cNvGraphicFramePr>
            <a:graphicFrameLocks noGrp="1"/>
          </p:cNvGraphicFramePr>
          <p:nvPr>
            <p:extLst>
              <p:ext uri="{D42A27DB-BD31-4B8C-83A1-F6EECF244321}">
                <p14:modId xmlns:p14="http://schemas.microsoft.com/office/powerpoint/2010/main" val="3087581816"/>
              </p:ext>
            </p:extLst>
          </p:nvPr>
        </p:nvGraphicFramePr>
        <p:xfrm>
          <a:off x="497711" y="863328"/>
          <a:ext cx="11547985" cy="5670822"/>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850809">
                  <a:extLst>
                    <a:ext uri="{9D8B030D-6E8A-4147-A177-3AD203B41FA5}">
                      <a16:colId xmlns:a16="http://schemas.microsoft.com/office/drawing/2014/main" val="134053511"/>
                    </a:ext>
                  </a:extLst>
                </a:gridCol>
                <a:gridCol w="8955655">
                  <a:extLst>
                    <a:ext uri="{9D8B030D-6E8A-4147-A177-3AD203B41FA5}">
                      <a16:colId xmlns:a16="http://schemas.microsoft.com/office/drawing/2014/main" val="3343669445"/>
                    </a:ext>
                  </a:extLst>
                </a:gridCol>
              </a:tblGrid>
              <a:tr h="374153">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a:solidFill>
                            <a:schemeClr val="bg1"/>
                          </a:solidFill>
                          <a:latin typeface="+mn-ea"/>
                          <a:ea typeface="+mn-ea"/>
                        </a:rPr>
                        <a:t>概要</a:t>
                      </a:r>
                      <a:endParaRPr kumimoji="1" lang="ja-JP" altLang="en-US" sz="1400" b="1" dirty="0">
                        <a:solidFill>
                          <a:schemeClr val="bg1"/>
                        </a:solidFill>
                        <a:latin typeface="+mn-ea"/>
                        <a:ea typeface="+mn-ea"/>
                      </a:endParaRPr>
                    </a:p>
                  </a:txBody>
                  <a:tcPr anchor="ctr">
                    <a:solidFill>
                      <a:srgbClr val="0070C0"/>
                    </a:solidFill>
                  </a:tcPr>
                </a:tc>
                <a:extLst>
                  <a:ext uri="{0D108BD9-81ED-4DB2-BD59-A6C34878D82A}">
                    <a16:rowId xmlns:a16="http://schemas.microsoft.com/office/drawing/2014/main" val="1860205053"/>
                  </a:ext>
                </a:extLst>
              </a:tr>
              <a:tr h="5296669">
                <a:tc>
                  <a:txBody>
                    <a:bodyPr/>
                    <a:lstStyle/>
                    <a:p>
                      <a:pPr algn="ctr"/>
                      <a:r>
                        <a:rPr kumimoji="1" lang="en-US" altLang="ja-JP" sz="1600" dirty="0">
                          <a:solidFill>
                            <a:schemeClr val="tx1"/>
                          </a:solidFill>
                          <a:latin typeface="+mn-ea"/>
                          <a:ea typeface="+mn-ea"/>
                        </a:rPr>
                        <a:t>9</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概要：縦断ビューの道路長さ表示を修正</a:t>
                      </a:r>
                      <a:endParaRPr kumimoji="1" lang="en-US" altLang="ja-JP" sz="1600" b="0" i="0" kern="1200" dirty="0">
                        <a:solidFill>
                          <a:schemeClr val="tx1"/>
                        </a:solidFill>
                        <a:effectLst/>
                        <a:latin typeface="+mn-lt"/>
                        <a:ea typeface="+mn-ea"/>
                        <a:cs typeface="+mn-cs"/>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a:t>
                      </a:r>
                      <a:r>
                        <a:rPr kumimoji="1" lang="ja-JP" altLang="en-US" sz="1600" b="0" i="0" kern="1200" dirty="0">
                          <a:solidFill>
                            <a:schemeClr val="tx1"/>
                          </a:solidFill>
                          <a:effectLst/>
                          <a:latin typeface="+mn-lt"/>
                          <a:ea typeface="+mn-ea"/>
                          <a:cs typeface="+mn-cs"/>
                        </a:rPr>
                        <a:t>仮設道路や床掘で縦断ビューに表示される道路の長さが一致しない不具合を修正しまし</a:t>
                      </a:r>
                      <a:br>
                        <a:rPr kumimoji="1" lang="en-US" altLang="ja-JP" sz="1600" b="0" i="0" kern="1200" dirty="0">
                          <a:solidFill>
                            <a:schemeClr val="tx1"/>
                          </a:solidFill>
                          <a:effectLst/>
                          <a:latin typeface="+mn-lt"/>
                          <a:ea typeface="+mn-ea"/>
                          <a:cs typeface="+mn-cs"/>
                        </a:rPr>
                      </a:br>
                      <a:r>
                        <a:rPr kumimoji="1" lang="ja-JP" altLang="en-US" sz="1600" b="0" i="0" kern="1200" dirty="0">
                          <a:solidFill>
                            <a:schemeClr val="tx1"/>
                          </a:solidFill>
                          <a:effectLst/>
                          <a:latin typeface="+mn-lt"/>
                          <a:ea typeface="+mn-ea"/>
                          <a:cs typeface="+mn-cs"/>
                        </a:rPr>
                        <a:t>　　　た。この修正により、縦断ビューの道路長さが正しい値で表示されるようになりました。</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1817764507"/>
                  </a:ext>
                </a:extLst>
              </a:tr>
            </a:tbl>
          </a:graphicData>
        </a:graphic>
      </p:graphicFrame>
      <p:sp>
        <p:nvSpPr>
          <p:cNvPr id="3" name="正方形/長方形 2">
            <a:extLst>
              <a:ext uri="{FF2B5EF4-FFF2-40B4-BE49-F238E27FC236}">
                <a16:creationId xmlns:a16="http://schemas.microsoft.com/office/drawing/2014/main" id="{A2856E7B-88B2-50DE-A7AE-D2AEFF216BB8}"/>
              </a:ext>
            </a:extLst>
          </p:cNvPr>
          <p:cNvSpPr/>
          <p:nvPr/>
        </p:nvSpPr>
        <p:spPr>
          <a:xfrm>
            <a:off x="3143794" y="2224849"/>
            <a:ext cx="4413680" cy="322217"/>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t>Before</a:t>
            </a:r>
            <a:endParaRPr kumimoji="1" lang="ja-JP" altLang="en-US" sz="1600" b="1" dirty="0"/>
          </a:p>
        </p:txBody>
      </p:sp>
      <p:sp>
        <p:nvSpPr>
          <p:cNvPr id="4" name="正方形/長方形 3">
            <a:extLst>
              <a:ext uri="{FF2B5EF4-FFF2-40B4-BE49-F238E27FC236}">
                <a16:creationId xmlns:a16="http://schemas.microsoft.com/office/drawing/2014/main" id="{D01C470F-AA66-BC5C-0FBB-2774485EC189}"/>
              </a:ext>
            </a:extLst>
          </p:cNvPr>
          <p:cNvSpPr/>
          <p:nvPr/>
        </p:nvSpPr>
        <p:spPr>
          <a:xfrm>
            <a:off x="7601306" y="2224849"/>
            <a:ext cx="4413680" cy="314304"/>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t>After</a:t>
            </a:r>
            <a:endParaRPr kumimoji="1" lang="ja-JP" altLang="en-US" sz="1600" b="1" dirty="0"/>
          </a:p>
        </p:txBody>
      </p:sp>
      <p:pic>
        <p:nvPicPr>
          <p:cNvPr id="13" name="図 12">
            <a:extLst>
              <a:ext uri="{FF2B5EF4-FFF2-40B4-BE49-F238E27FC236}">
                <a16:creationId xmlns:a16="http://schemas.microsoft.com/office/drawing/2014/main" id="{1D34D685-8C9B-D717-DB85-B6542E632DF5}"/>
              </a:ext>
            </a:extLst>
          </p:cNvPr>
          <p:cNvPicPr>
            <a:picLocks noChangeAspect="1"/>
          </p:cNvPicPr>
          <p:nvPr/>
        </p:nvPicPr>
        <p:blipFill>
          <a:blip r:embed="rId2"/>
          <a:stretch>
            <a:fillRect/>
          </a:stretch>
        </p:blipFill>
        <p:spPr>
          <a:xfrm>
            <a:off x="7601306" y="2547066"/>
            <a:ext cx="4413680" cy="3335082"/>
          </a:xfrm>
          <a:prstGeom prst="rect">
            <a:avLst/>
          </a:prstGeom>
        </p:spPr>
      </p:pic>
      <p:pic>
        <p:nvPicPr>
          <p:cNvPr id="15" name="図 14">
            <a:extLst>
              <a:ext uri="{FF2B5EF4-FFF2-40B4-BE49-F238E27FC236}">
                <a16:creationId xmlns:a16="http://schemas.microsoft.com/office/drawing/2014/main" id="{631E5523-3B13-1495-2210-14F46D4287EE}"/>
              </a:ext>
            </a:extLst>
          </p:cNvPr>
          <p:cNvPicPr>
            <a:picLocks noChangeAspect="1"/>
          </p:cNvPicPr>
          <p:nvPr/>
        </p:nvPicPr>
        <p:blipFill>
          <a:blip r:embed="rId3"/>
          <a:stretch>
            <a:fillRect/>
          </a:stretch>
        </p:blipFill>
        <p:spPr>
          <a:xfrm>
            <a:off x="3143794" y="2547067"/>
            <a:ext cx="4426803" cy="3335082"/>
          </a:xfrm>
          <a:prstGeom prst="rect">
            <a:avLst/>
          </a:prstGeom>
        </p:spPr>
      </p:pic>
      <p:sp>
        <p:nvSpPr>
          <p:cNvPr id="5" name="正方形/長方形 4">
            <a:extLst>
              <a:ext uri="{FF2B5EF4-FFF2-40B4-BE49-F238E27FC236}">
                <a16:creationId xmlns:a16="http://schemas.microsoft.com/office/drawing/2014/main" id="{CEFC0A4C-F9BF-827F-CD5B-5C8CE6F43BC2}"/>
              </a:ext>
            </a:extLst>
          </p:cNvPr>
          <p:cNvSpPr/>
          <p:nvPr/>
        </p:nvSpPr>
        <p:spPr>
          <a:xfrm>
            <a:off x="3846340" y="4479059"/>
            <a:ext cx="2031944" cy="53587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rgbClr val="FF0000"/>
                </a:solidFill>
              </a:rPr>
              <a:t>道路長さの値が一致していない</a:t>
            </a:r>
          </a:p>
        </p:txBody>
      </p:sp>
      <p:sp>
        <p:nvSpPr>
          <p:cNvPr id="6" name="正方形/長方形 5">
            <a:extLst>
              <a:ext uri="{FF2B5EF4-FFF2-40B4-BE49-F238E27FC236}">
                <a16:creationId xmlns:a16="http://schemas.microsoft.com/office/drawing/2014/main" id="{C5A2B0D0-D219-04FB-E4F8-B6C13978F3A7}"/>
              </a:ext>
            </a:extLst>
          </p:cNvPr>
          <p:cNvSpPr/>
          <p:nvPr/>
        </p:nvSpPr>
        <p:spPr>
          <a:xfrm>
            <a:off x="8273143" y="4479059"/>
            <a:ext cx="2031944" cy="53586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t>道路長さが一致するように改修</a:t>
            </a:r>
          </a:p>
        </p:txBody>
      </p:sp>
      <p:sp>
        <p:nvSpPr>
          <p:cNvPr id="16" name="正方形/長方形 15">
            <a:extLst>
              <a:ext uri="{FF2B5EF4-FFF2-40B4-BE49-F238E27FC236}">
                <a16:creationId xmlns:a16="http://schemas.microsoft.com/office/drawing/2014/main" id="{3A2B882F-FC73-B31C-DF1E-EC690E3235E8}"/>
              </a:ext>
            </a:extLst>
          </p:cNvPr>
          <p:cNvSpPr/>
          <p:nvPr/>
        </p:nvSpPr>
        <p:spPr>
          <a:xfrm>
            <a:off x="3205683" y="3194386"/>
            <a:ext cx="1087643" cy="16314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36D330A8-05FD-CCC4-FC12-2CF619F20576}"/>
              </a:ext>
            </a:extLst>
          </p:cNvPr>
          <p:cNvSpPr/>
          <p:nvPr/>
        </p:nvSpPr>
        <p:spPr>
          <a:xfrm>
            <a:off x="7110490" y="5128623"/>
            <a:ext cx="446984" cy="16769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0529F051-504D-43D0-CA07-AEA534E02B05}"/>
              </a:ext>
            </a:extLst>
          </p:cNvPr>
          <p:cNvSpPr/>
          <p:nvPr/>
        </p:nvSpPr>
        <p:spPr>
          <a:xfrm>
            <a:off x="7632486" y="3190407"/>
            <a:ext cx="1087643" cy="16314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B1842531-8019-2BC7-C5F6-DC7126F409F3}"/>
              </a:ext>
            </a:extLst>
          </p:cNvPr>
          <p:cNvSpPr/>
          <p:nvPr/>
        </p:nvSpPr>
        <p:spPr>
          <a:xfrm>
            <a:off x="11619584" y="5108575"/>
            <a:ext cx="380162" cy="17680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矢印コネクタ 7">
            <a:extLst>
              <a:ext uri="{FF2B5EF4-FFF2-40B4-BE49-F238E27FC236}">
                <a16:creationId xmlns:a16="http://schemas.microsoft.com/office/drawing/2014/main" id="{48FFB260-9564-3832-3884-AB1F35FE26DC}"/>
              </a:ext>
            </a:extLst>
          </p:cNvPr>
          <p:cNvCxnSpPr>
            <a:cxnSpLocks/>
          </p:cNvCxnSpPr>
          <p:nvPr/>
        </p:nvCxnSpPr>
        <p:spPr>
          <a:xfrm>
            <a:off x="4293326" y="3353551"/>
            <a:ext cx="2786454" cy="1755024"/>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E24CE1A2-75B3-FD7E-695C-1FE23A8B3B7C}"/>
              </a:ext>
            </a:extLst>
          </p:cNvPr>
          <p:cNvCxnSpPr>
            <a:cxnSpLocks/>
          </p:cNvCxnSpPr>
          <p:nvPr/>
        </p:nvCxnSpPr>
        <p:spPr>
          <a:xfrm>
            <a:off x="8720129" y="3353551"/>
            <a:ext cx="2899454" cy="1755024"/>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112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A8A0DC60-CB39-0F4C-B7BB-D68C7BF77B62}"/>
              </a:ext>
            </a:extLst>
          </p:cNvPr>
          <p:cNvSpPr>
            <a:spLocks noGrp="1"/>
          </p:cNvSpPr>
          <p:nvPr>
            <p:ph type="body" sz="quarter" idx="31"/>
          </p:nvPr>
        </p:nvSpPr>
        <p:spPr/>
        <p:txBody>
          <a:bodyPr/>
          <a:lstStyle/>
          <a:p>
            <a:r>
              <a:rPr kumimoji="1" lang="en-US" altLang="ja-JP" sz="2000" dirty="0"/>
              <a:t>EOF</a:t>
            </a:r>
            <a:endParaRPr kumimoji="1" lang="ja-JP" altLang="en-US" sz="2000"/>
          </a:p>
        </p:txBody>
      </p:sp>
    </p:spTree>
    <p:extLst>
      <p:ext uri="{BB962C8B-B14F-4D97-AF65-F5344CB8AC3E}">
        <p14:creationId xmlns:p14="http://schemas.microsoft.com/office/powerpoint/2010/main" val="3347866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519420CB-CF56-435A-A5AD-9C1751E314DF}"/>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sp>
        <p:nvSpPr>
          <p:cNvPr id="3" name="テキスト ボックス 2">
            <a:extLst>
              <a:ext uri="{FF2B5EF4-FFF2-40B4-BE49-F238E27FC236}">
                <a16:creationId xmlns:a16="http://schemas.microsoft.com/office/drawing/2014/main" id="{1E400EDE-EE2F-4FB8-9778-A5A6D5083400}"/>
              </a:ext>
            </a:extLst>
          </p:cNvPr>
          <p:cNvSpPr txBox="1"/>
          <p:nvPr/>
        </p:nvSpPr>
        <p:spPr>
          <a:xfrm>
            <a:off x="276468" y="814580"/>
            <a:ext cx="11779697" cy="923330"/>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ea typeface="游ゴシック"/>
              </a:rPr>
              <a:t>Smart Construction </a:t>
            </a:r>
            <a:r>
              <a:rPr kumimoji="1" lang="en-US" altLang="ja-JP" dirty="0">
                <a:solidFill>
                  <a:prstClr val="black"/>
                </a:solidFill>
                <a:latin typeface="游ゴシック" panose="020B0400000000000000" pitchFamily="34" charset="-128"/>
                <a:ea typeface="游ゴシック" panose="020B0400000000000000" pitchFamily="34" charset="-128"/>
              </a:rPr>
              <a:t>Design3D</a:t>
            </a:r>
            <a:r>
              <a:rPr kumimoji="1" lang="ja-JP" altLang="en-US" dirty="0">
                <a:ea typeface="游ゴシック"/>
              </a:rPr>
              <a:t>のアップデートについて、以下の日程・内容にてリリースを致します。</a:t>
            </a:r>
            <a:endParaRPr kumimoji="1" lang="en-US" altLang="ja-JP" dirty="0">
              <a:ea typeface="游ゴシック"/>
            </a:endParaRPr>
          </a:p>
          <a:p>
            <a:pPr marL="285750" indent="-285750">
              <a:buFont typeface="Arial" panose="020B0604020202020204" pitchFamily="34" charset="0"/>
              <a:buChar char="•"/>
            </a:pPr>
            <a:r>
              <a:rPr lang="ja-JP" altLang="en-US" dirty="0"/>
              <a:t>システムメンテナンスの為、下記日程は該当するサービスのお取扱いができなくなります。（</a:t>
            </a:r>
            <a:r>
              <a:rPr lang="en-US" altLang="ja-JP" dirty="0"/>
              <a:t>※</a:t>
            </a:r>
            <a:r>
              <a:rPr lang="ja-JP" altLang="en-US" dirty="0"/>
              <a:t>リリース日程・時間帯・内容については、状況に応じ変更する場合がございます。予めご了承ください。）</a:t>
            </a:r>
            <a:endParaRPr kumimoji="1" lang="ja-JP" altLang="en-US" dirty="0">
              <a:latin typeface="+mn-ea"/>
            </a:endParaRPr>
          </a:p>
        </p:txBody>
      </p:sp>
      <p:sp>
        <p:nvSpPr>
          <p:cNvPr id="6" name="テキスト ボックス 5">
            <a:extLst>
              <a:ext uri="{FF2B5EF4-FFF2-40B4-BE49-F238E27FC236}">
                <a16:creationId xmlns:a16="http://schemas.microsoft.com/office/drawing/2014/main" id="{531B4B9D-12EA-4BC5-4859-8E23CDDB1A22}"/>
              </a:ext>
            </a:extLst>
          </p:cNvPr>
          <p:cNvSpPr txBox="1"/>
          <p:nvPr/>
        </p:nvSpPr>
        <p:spPr>
          <a:xfrm>
            <a:off x="497712" y="1799866"/>
            <a:ext cx="5253384" cy="369332"/>
          </a:xfrm>
          <a:prstGeom prst="rect">
            <a:avLst/>
          </a:prstGeom>
          <a:noFill/>
        </p:spPr>
        <p:txBody>
          <a:bodyPr wrap="square" lIns="91440" tIns="45720" rIns="91440" bIns="45720" rtlCol="0" anchor="t">
            <a:spAutoFit/>
          </a:bodyPr>
          <a:lstStyle/>
          <a:p>
            <a:r>
              <a:rPr lang="ja-JP" altLang="en-US" u="sng" dirty="0">
                <a:latin typeface="+mn-ea"/>
              </a:rPr>
              <a:t>日程：日本時間　</a:t>
            </a:r>
            <a:r>
              <a:rPr lang="en-US" altLang="ja-JP" u="sng" dirty="0">
                <a:latin typeface="+mn-ea"/>
              </a:rPr>
              <a:t>12</a:t>
            </a:r>
            <a:r>
              <a:rPr lang="ja-JP" altLang="en-US" u="sng" dirty="0">
                <a:latin typeface="+mn-ea"/>
              </a:rPr>
              <a:t>月</a:t>
            </a:r>
            <a:r>
              <a:rPr lang="en-US" altLang="ja-JP" u="sng" dirty="0">
                <a:latin typeface="+mn-ea"/>
              </a:rPr>
              <a:t>9</a:t>
            </a:r>
            <a:r>
              <a:rPr lang="ja-JP" altLang="en-US" u="sng" dirty="0">
                <a:latin typeface="+mn-ea"/>
              </a:rPr>
              <a:t>日</a:t>
            </a:r>
            <a:r>
              <a:rPr lang="en-US" altLang="ja-JP" u="sng" dirty="0">
                <a:latin typeface="+mn-ea"/>
              </a:rPr>
              <a:t>(</a:t>
            </a:r>
            <a:r>
              <a:rPr lang="ja-JP" altLang="en-US" u="sng" dirty="0">
                <a:latin typeface="+mn-ea"/>
              </a:rPr>
              <a:t>火</a:t>
            </a:r>
            <a:r>
              <a:rPr lang="en-US" altLang="ja-JP" u="sng" dirty="0">
                <a:latin typeface="+mn-ea"/>
              </a:rPr>
              <a:t>)</a:t>
            </a:r>
            <a:r>
              <a:rPr lang="ja-JP" altLang="en-US" u="sng" dirty="0">
                <a:latin typeface="+mn-ea"/>
              </a:rPr>
              <a:t>　</a:t>
            </a:r>
            <a:r>
              <a:rPr lang="en-US" altLang="ja-JP" u="sng" dirty="0">
                <a:latin typeface="+mn-ea"/>
              </a:rPr>
              <a:t>19:00</a:t>
            </a:r>
            <a:r>
              <a:rPr lang="ja-JP" altLang="en-US" u="sng" dirty="0">
                <a:latin typeface="+mn-ea"/>
              </a:rPr>
              <a:t>～</a:t>
            </a:r>
            <a:r>
              <a:rPr lang="en-US" altLang="ja-JP" u="sng" dirty="0">
                <a:latin typeface="+mn-ea"/>
              </a:rPr>
              <a:t>24:00</a:t>
            </a:r>
            <a:r>
              <a:rPr kumimoji="1" lang="en-US" altLang="ja-JP" u="sng" dirty="0">
                <a:latin typeface="+mn-ea"/>
              </a:rPr>
              <a:t> </a:t>
            </a:r>
            <a:r>
              <a:rPr kumimoji="1" lang="ja-JP" altLang="en-US" u="sng" dirty="0">
                <a:latin typeface="+mn-ea"/>
              </a:rPr>
              <a:t>　</a:t>
            </a:r>
            <a:endParaRPr kumimoji="1" lang="en-US" altLang="ja-JP" u="sng" dirty="0">
              <a:latin typeface="+mn-ea"/>
            </a:endParaRPr>
          </a:p>
        </p:txBody>
      </p:sp>
      <p:graphicFrame>
        <p:nvGraphicFramePr>
          <p:cNvPr id="20" name="表 5">
            <a:extLst>
              <a:ext uri="{FF2B5EF4-FFF2-40B4-BE49-F238E27FC236}">
                <a16:creationId xmlns:a16="http://schemas.microsoft.com/office/drawing/2014/main" id="{23FC66BD-76AB-D985-7D4B-E3C18890D7AD}"/>
              </a:ext>
            </a:extLst>
          </p:cNvPr>
          <p:cNvGraphicFramePr>
            <a:graphicFrameLocks noGrp="1"/>
          </p:cNvGraphicFramePr>
          <p:nvPr>
            <p:extLst>
              <p:ext uri="{D42A27DB-BD31-4B8C-83A1-F6EECF244321}">
                <p14:modId xmlns:p14="http://schemas.microsoft.com/office/powerpoint/2010/main" val="1593282767"/>
              </p:ext>
            </p:extLst>
          </p:nvPr>
        </p:nvGraphicFramePr>
        <p:xfrm>
          <a:off x="126946" y="2208097"/>
          <a:ext cx="11923057" cy="4354628"/>
        </p:xfrm>
        <a:graphic>
          <a:graphicData uri="http://schemas.openxmlformats.org/drawingml/2006/table">
            <a:tbl>
              <a:tblPr firstRow="1" bandRow="1">
                <a:tableStyleId>{5940675A-B579-460E-94D1-54222C63F5DA}</a:tableStyleId>
              </a:tblPr>
              <a:tblGrid>
                <a:gridCol w="579682">
                  <a:extLst>
                    <a:ext uri="{9D8B030D-6E8A-4147-A177-3AD203B41FA5}">
                      <a16:colId xmlns:a16="http://schemas.microsoft.com/office/drawing/2014/main" val="889631269"/>
                    </a:ext>
                  </a:extLst>
                </a:gridCol>
                <a:gridCol w="2305993">
                  <a:extLst>
                    <a:ext uri="{9D8B030D-6E8A-4147-A177-3AD203B41FA5}">
                      <a16:colId xmlns:a16="http://schemas.microsoft.com/office/drawing/2014/main" val="134053511"/>
                    </a:ext>
                  </a:extLst>
                </a:gridCol>
                <a:gridCol w="4003139">
                  <a:extLst>
                    <a:ext uri="{9D8B030D-6E8A-4147-A177-3AD203B41FA5}">
                      <a16:colId xmlns:a16="http://schemas.microsoft.com/office/drawing/2014/main" val="3343669445"/>
                    </a:ext>
                  </a:extLst>
                </a:gridCol>
                <a:gridCol w="5034243">
                  <a:extLst>
                    <a:ext uri="{9D8B030D-6E8A-4147-A177-3AD203B41FA5}">
                      <a16:colId xmlns:a16="http://schemas.microsoft.com/office/drawing/2014/main" val="1160287430"/>
                    </a:ext>
                  </a:extLst>
                </a:gridCol>
              </a:tblGrid>
              <a:tr h="338979">
                <a:tc>
                  <a:txBody>
                    <a:bodyPr/>
                    <a:lstStyle/>
                    <a:p>
                      <a:pPr algn="ctr"/>
                      <a:r>
                        <a:rPr kumimoji="1" lang="en-US" altLang="ja-JP" sz="1400" b="1" dirty="0">
                          <a:solidFill>
                            <a:schemeClr val="bg1"/>
                          </a:solidFill>
                          <a:latin typeface="+mn-ea"/>
                          <a:ea typeface="+mn-ea"/>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対象機能</a:t>
                      </a: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tc>
                  <a:txBody>
                    <a:bodyPr/>
                    <a:lstStyle/>
                    <a:p>
                      <a:pPr algn="ctr"/>
                      <a:r>
                        <a:rPr kumimoji="1" lang="ja-JP" altLang="en-US" sz="1400" b="1" dirty="0">
                          <a:solidFill>
                            <a:schemeClr val="bg1"/>
                          </a:solidFill>
                          <a:latin typeface="+mn-ea"/>
                          <a:ea typeface="+mn-ea"/>
                        </a:rPr>
                        <a:t>詳細</a:t>
                      </a:r>
                    </a:p>
                  </a:txBody>
                  <a:tcPr anchor="ctr">
                    <a:solidFill>
                      <a:srgbClr val="0070C0"/>
                    </a:solidFill>
                  </a:tcPr>
                </a:tc>
                <a:extLst>
                  <a:ext uri="{0D108BD9-81ED-4DB2-BD59-A6C34878D82A}">
                    <a16:rowId xmlns:a16="http://schemas.microsoft.com/office/drawing/2014/main" val="1860205053"/>
                  </a:ext>
                </a:extLst>
              </a:tr>
              <a:tr h="910227">
                <a:tc>
                  <a:txBody>
                    <a:bodyPr/>
                    <a:lstStyle/>
                    <a:p>
                      <a:pPr algn="ctr"/>
                      <a:r>
                        <a:rPr kumimoji="1" lang="en-US" altLang="ja-JP" sz="1600" dirty="0">
                          <a:solidFill>
                            <a:schemeClr val="tx1"/>
                          </a:solidFill>
                          <a:latin typeface="+mn-lt"/>
                          <a:ea typeface="Meiryo UI" panose="020B0604030504040204" pitchFamily="50" charset="-128"/>
                        </a:rPr>
                        <a:t>1</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線形断面ビューで設計面に配置した基準点の高さが正しく表示されない問題を改修</a:t>
                      </a:r>
                      <a:endParaRPr kumimoji="1" lang="en-US" altLang="ja-JP" sz="1200" b="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設計面で任意線形を作成した際、線形断面ビューにおける断面線の高さ表示がずれる不具合を修正しました。この改修により、線形断面ビューで断面線の高さが正しく表示されるようになりました。</a:t>
                      </a:r>
                    </a:p>
                  </a:txBody>
                  <a:tcPr anchor="ctr">
                    <a:solidFill>
                      <a:schemeClr val="bg1"/>
                    </a:solidFill>
                  </a:tcPr>
                </a:tc>
                <a:extLst>
                  <a:ext uri="{0D108BD9-81ED-4DB2-BD59-A6C34878D82A}">
                    <a16:rowId xmlns:a16="http://schemas.microsoft.com/office/drawing/2014/main" val="2449972710"/>
                  </a:ext>
                </a:extLst>
              </a:tr>
              <a:tr h="1299990">
                <a:tc>
                  <a:txBody>
                    <a:bodyPr/>
                    <a:lstStyle/>
                    <a:p>
                      <a:pPr algn="ctr"/>
                      <a:r>
                        <a:rPr kumimoji="1" lang="en-US" altLang="ja-JP" sz="1600" dirty="0">
                          <a:solidFill>
                            <a:schemeClr val="tx1"/>
                          </a:solidFill>
                          <a:latin typeface="+mn-lt"/>
                          <a:ea typeface="Meiryo UI" panose="020B0604030504040204" pitchFamily="50" charset="-128"/>
                        </a:rPr>
                        <a:t>2</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機能改善</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中心線形データの出力仕様を変更</a:t>
                      </a:r>
                      <a:endParaRPr kumimoji="1" lang="en-US" altLang="ja-JP" sz="1200" b="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仮設道路および床掘の中心線形の仕様が変更されました。道路の中心に沿って中心線形データが作成され、高さも揃うようになっています。</a:t>
                      </a:r>
                      <a:br>
                        <a:rPr kumimoji="1" lang="en-US" altLang="ja-JP" sz="1200" b="0" dirty="0">
                          <a:solidFill>
                            <a:schemeClr val="tx1"/>
                          </a:solidFill>
                          <a:latin typeface="+mn-ea"/>
                          <a:ea typeface="+mn-ea"/>
                        </a:rPr>
                      </a:br>
                      <a:r>
                        <a:rPr kumimoji="1" lang="ja-JP" altLang="en-US" sz="1200" b="0" dirty="0">
                          <a:solidFill>
                            <a:schemeClr val="tx1"/>
                          </a:solidFill>
                          <a:latin typeface="+mn-ea"/>
                          <a:ea typeface="+mn-ea"/>
                        </a:rPr>
                        <a:t>主な変更点は以下の</a:t>
                      </a:r>
                      <a:r>
                        <a:rPr kumimoji="1" lang="en-US" altLang="ja-JP" sz="1200" b="0" dirty="0">
                          <a:solidFill>
                            <a:schemeClr val="tx1"/>
                          </a:solidFill>
                          <a:latin typeface="+mn-ea"/>
                          <a:ea typeface="+mn-ea"/>
                        </a:rPr>
                        <a:t>2</a:t>
                      </a:r>
                      <a:r>
                        <a:rPr kumimoji="1" lang="ja-JP" altLang="en-US" sz="1200" b="0" dirty="0">
                          <a:solidFill>
                            <a:schemeClr val="tx1"/>
                          </a:solidFill>
                          <a:latin typeface="+mn-ea"/>
                          <a:ea typeface="+mn-ea"/>
                        </a:rPr>
                        <a:t>点です。詳細は次ページをご参照ください。</a:t>
                      </a:r>
                      <a:br>
                        <a:rPr kumimoji="1" lang="en-US" altLang="ja-JP" sz="1200" b="0" dirty="0">
                          <a:solidFill>
                            <a:schemeClr val="tx1"/>
                          </a:solidFill>
                          <a:latin typeface="+mn-ea"/>
                          <a:ea typeface="+mn-ea"/>
                        </a:rPr>
                      </a:br>
                      <a:r>
                        <a:rPr kumimoji="1" lang="ja-JP" altLang="en-US" sz="1200" b="0" dirty="0">
                          <a:solidFill>
                            <a:schemeClr val="tx1"/>
                          </a:solidFill>
                          <a:latin typeface="+mn-ea"/>
                          <a:ea typeface="+mn-ea"/>
                        </a:rPr>
                        <a:t>　　　</a:t>
                      </a:r>
                      <a:br>
                        <a:rPr kumimoji="1" lang="en-US" altLang="ja-JP" sz="1200" b="0" dirty="0">
                          <a:solidFill>
                            <a:schemeClr val="tx1"/>
                          </a:solidFill>
                          <a:latin typeface="+mn-ea"/>
                          <a:ea typeface="+mn-ea"/>
                        </a:rPr>
                      </a:br>
                      <a:r>
                        <a:rPr kumimoji="1" lang="en-US" altLang="ja-JP" sz="1200" b="0" dirty="0">
                          <a:solidFill>
                            <a:schemeClr val="tx1"/>
                          </a:solidFill>
                          <a:latin typeface="+mn-ea"/>
                          <a:ea typeface="+mn-ea"/>
                        </a:rPr>
                        <a:t>&lt;</a:t>
                      </a:r>
                      <a:r>
                        <a:rPr kumimoji="1" lang="ja-JP" altLang="en-US" sz="1200" b="0" dirty="0">
                          <a:solidFill>
                            <a:schemeClr val="tx1"/>
                          </a:solidFill>
                          <a:latin typeface="+mn-ea"/>
                          <a:ea typeface="+mn-ea"/>
                        </a:rPr>
                        <a:t>変更点</a:t>
                      </a:r>
                      <a:r>
                        <a:rPr kumimoji="1" lang="en-US" altLang="ja-JP" sz="1200" b="0" dirty="0">
                          <a:solidFill>
                            <a:schemeClr val="tx1"/>
                          </a:solidFill>
                          <a:latin typeface="+mn-ea"/>
                          <a:ea typeface="+mn-ea"/>
                        </a:rPr>
                        <a:t>&gt;</a:t>
                      </a:r>
                      <a:br>
                        <a:rPr kumimoji="1" lang="en-US" altLang="ja-JP" sz="1200" b="0" dirty="0">
                          <a:solidFill>
                            <a:schemeClr val="tx1"/>
                          </a:solidFill>
                          <a:latin typeface="+mn-ea"/>
                          <a:ea typeface="+mn-ea"/>
                        </a:rPr>
                      </a:br>
                      <a:r>
                        <a:rPr kumimoji="1" lang="ja-JP" altLang="en-US" sz="1200" b="0" dirty="0">
                          <a:solidFill>
                            <a:schemeClr val="tx1"/>
                          </a:solidFill>
                          <a:latin typeface="+mn-ea"/>
                          <a:ea typeface="+mn-ea"/>
                        </a:rPr>
                        <a:t>① 道路中心線に沿った出力（高さ含む）</a:t>
                      </a:r>
                      <a:br>
                        <a:rPr kumimoji="1" lang="en-US" altLang="ja-JP" sz="1200" b="0" dirty="0">
                          <a:solidFill>
                            <a:schemeClr val="tx1"/>
                          </a:solidFill>
                          <a:latin typeface="+mn-ea"/>
                          <a:ea typeface="+mn-ea"/>
                        </a:rPr>
                      </a:br>
                      <a:r>
                        <a:rPr kumimoji="1" lang="ja-JP" altLang="en-US" sz="1200" b="0" dirty="0">
                          <a:solidFill>
                            <a:schemeClr val="tx1"/>
                          </a:solidFill>
                          <a:latin typeface="+mn-ea"/>
                          <a:ea typeface="+mn-ea"/>
                        </a:rPr>
                        <a:t>→ 道路の中心に沿って線形データを生成し、高さも揃うようにしました。</a:t>
                      </a:r>
                      <a:br>
                        <a:rPr kumimoji="1" lang="en-US" altLang="ja-JP" sz="1200" b="0" dirty="0">
                          <a:solidFill>
                            <a:schemeClr val="tx1"/>
                          </a:solidFill>
                          <a:latin typeface="+mn-ea"/>
                          <a:ea typeface="+mn-ea"/>
                        </a:rPr>
                      </a:br>
                      <a:r>
                        <a:rPr kumimoji="1" lang="ja-JP" altLang="en-US" sz="1200" b="0" dirty="0">
                          <a:solidFill>
                            <a:schemeClr val="tx1"/>
                          </a:solidFill>
                          <a:latin typeface="+mn-ea"/>
                          <a:ea typeface="+mn-ea"/>
                        </a:rPr>
                        <a:t>➁ラベル構成の変更</a:t>
                      </a:r>
                      <a:br>
                        <a:rPr kumimoji="1" lang="en-US" altLang="ja-JP" sz="1200" b="0" dirty="0">
                          <a:solidFill>
                            <a:schemeClr val="tx1"/>
                          </a:solidFill>
                          <a:latin typeface="+mn-ea"/>
                          <a:ea typeface="+mn-ea"/>
                        </a:rPr>
                      </a:br>
                      <a:r>
                        <a:rPr kumimoji="1" lang="ja-JP" altLang="en-US" sz="1200" b="0" dirty="0">
                          <a:solidFill>
                            <a:schemeClr val="tx1"/>
                          </a:solidFill>
                          <a:latin typeface="+mn-ea"/>
                          <a:ea typeface="+mn-ea"/>
                        </a:rPr>
                        <a:t>→ 「</a:t>
                      </a:r>
                      <a:r>
                        <a:rPr kumimoji="1" lang="en-US" altLang="ja-JP" sz="1200" b="0" dirty="0">
                          <a:solidFill>
                            <a:schemeClr val="tx1"/>
                          </a:solidFill>
                          <a:latin typeface="+mn-ea"/>
                          <a:ea typeface="+mn-ea"/>
                        </a:rPr>
                        <a:t>BP/EP/IP</a:t>
                      </a:r>
                      <a:r>
                        <a:rPr kumimoji="1" lang="ja-JP" altLang="en-US" sz="1200" b="0" dirty="0">
                          <a:solidFill>
                            <a:schemeClr val="tx1"/>
                          </a:solidFill>
                          <a:latin typeface="+mn-ea"/>
                          <a:ea typeface="+mn-ea"/>
                        </a:rPr>
                        <a:t>」から「</a:t>
                      </a:r>
                      <a:r>
                        <a:rPr kumimoji="1" lang="en-US" altLang="ja-JP" sz="1200" b="0" dirty="0">
                          <a:solidFill>
                            <a:schemeClr val="tx1"/>
                          </a:solidFill>
                          <a:latin typeface="+mn-ea"/>
                          <a:ea typeface="+mn-ea"/>
                        </a:rPr>
                        <a:t>BP/EP/SP/BC/EC</a:t>
                      </a:r>
                      <a:r>
                        <a:rPr kumimoji="1" lang="ja-JP" altLang="en-US" sz="1200" b="0" dirty="0">
                          <a:solidFill>
                            <a:schemeClr val="tx1"/>
                          </a:solidFill>
                          <a:latin typeface="+mn-ea"/>
                          <a:ea typeface="+mn-ea"/>
                        </a:rPr>
                        <a:t>」へ変更しました。</a:t>
                      </a:r>
                      <a:endParaRPr kumimoji="1" lang="en-US" altLang="ja-JP" sz="12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1731920540"/>
                  </a:ext>
                </a:extLst>
              </a:tr>
              <a:tr h="1185182">
                <a:tc>
                  <a:txBody>
                    <a:bodyPr/>
                    <a:lstStyle/>
                    <a:p>
                      <a:pPr algn="ctr"/>
                      <a:r>
                        <a:rPr kumimoji="1" lang="en-US" altLang="ja-JP" sz="1600" dirty="0">
                          <a:solidFill>
                            <a:schemeClr val="tx1"/>
                          </a:solidFill>
                          <a:latin typeface="+mn-lt"/>
                          <a:ea typeface="Meiryo UI" panose="020B0604030504040204" pitchFamily="50" charset="-128"/>
                        </a:rPr>
                        <a:t>3</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機能改善</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中心線形データの断面線仕様を変更</a:t>
                      </a:r>
                      <a:endParaRPr kumimoji="1" lang="en-US" altLang="ja-JP" sz="1200" b="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中心線形データの仕様変更に伴い、断面線の仕様も変更しました。断面線は中心線形データに沿って作成されるようになります。作成箇所は従来通り、ラベル表示位置に作成されます。</a:t>
                      </a:r>
                      <a:endParaRPr kumimoji="1" lang="en-US" altLang="ja-JP" sz="12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2944540628"/>
                  </a:ext>
                </a:extLst>
              </a:tr>
            </a:tbl>
          </a:graphicData>
        </a:graphic>
      </p:graphicFrame>
    </p:spTree>
    <p:extLst>
      <p:ext uri="{BB962C8B-B14F-4D97-AF65-F5344CB8AC3E}">
        <p14:creationId xmlns:p14="http://schemas.microsoft.com/office/powerpoint/2010/main" val="832969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519420CB-CF56-435A-A5AD-9C1751E314DF}"/>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20" name="表 5">
            <a:extLst>
              <a:ext uri="{FF2B5EF4-FFF2-40B4-BE49-F238E27FC236}">
                <a16:creationId xmlns:a16="http://schemas.microsoft.com/office/drawing/2014/main" id="{23FC66BD-76AB-D985-7D4B-E3C18890D7AD}"/>
              </a:ext>
            </a:extLst>
          </p:cNvPr>
          <p:cNvGraphicFramePr>
            <a:graphicFrameLocks noGrp="1"/>
          </p:cNvGraphicFramePr>
          <p:nvPr>
            <p:extLst>
              <p:ext uri="{D42A27DB-BD31-4B8C-83A1-F6EECF244321}">
                <p14:modId xmlns:p14="http://schemas.microsoft.com/office/powerpoint/2010/main" val="3921272639"/>
              </p:ext>
            </p:extLst>
          </p:nvPr>
        </p:nvGraphicFramePr>
        <p:xfrm>
          <a:off x="126946" y="893647"/>
          <a:ext cx="11923057" cy="4954464"/>
        </p:xfrm>
        <a:graphic>
          <a:graphicData uri="http://schemas.openxmlformats.org/drawingml/2006/table">
            <a:tbl>
              <a:tblPr firstRow="1" bandRow="1">
                <a:tableStyleId>{5940675A-B579-460E-94D1-54222C63F5DA}</a:tableStyleId>
              </a:tblPr>
              <a:tblGrid>
                <a:gridCol w="579682">
                  <a:extLst>
                    <a:ext uri="{9D8B030D-6E8A-4147-A177-3AD203B41FA5}">
                      <a16:colId xmlns:a16="http://schemas.microsoft.com/office/drawing/2014/main" val="889631269"/>
                    </a:ext>
                  </a:extLst>
                </a:gridCol>
                <a:gridCol w="2305993">
                  <a:extLst>
                    <a:ext uri="{9D8B030D-6E8A-4147-A177-3AD203B41FA5}">
                      <a16:colId xmlns:a16="http://schemas.microsoft.com/office/drawing/2014/main" val="134053511"/>
                    </a:ext>
                  </a:extLst>
                </a:gridCol>
                <a:gridCol w="4003139">
                  <a:extLst>
                    <a:ext uri="{9D8B030D-6E8A-4147-A177-3AD203B41FA5}">
                      <a16:colId xmlns:a16="http://schemas.microsoft.com/office/drawing/2014/main" val="3343669445"/>
                    </a:ext>
                  </a:extLst>
                </a:gridCol>
                <a:gridCol w="5034243">
                  <a:extLst>
                    <a:ext uri="{9D8B030D-6E8A-4147-A177-3AD203B41FA5}">
                      <a16:colId xmlns:a16="http://schemas.microsoft.com/office/drawing/2014/main" val="1160287430"/>
                    </a:ext>
                  </a:extLst>
                </a:gridCol>
              </a:tblGrid>
              <a:tr h="373227">
                <a:tc>
                  <a:txBody>
                    <a:bodyPr/>
                    <a:lstStyle/>
                    <a:p>
                      <a:pPr algn="ctr"/>
                      <a:r>
                        <a:rPr kumimoji="1" lang="en-US" altLang="ja-JP" sz="1400" b="1" dirty="0">
                          <a:solidFill>
                            <a:schemeClr val="bg1"/>
                          </a:solidFill>
                          <a:latin typeface="+mn-ea"/>
                          <a:ea typeface="+mn-ea"/>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対象機能</a:t>
                      </a: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tc>
                  <a:txBody>
                    <a:bodyPr/>
                    <a:lstStyle/>
                    <a:p>
                      <a:pPr algn="ctr"/>
                      <a:r>
                        <a:rPr kumimoji="1" lang="ja-JP" altLang="en-US" sz="1400" b="1" dirty="0">
                          <a:solidFill>
                            <a:schemeClr val="bg1"/>
                          </a:solidFill>
                          <a:latin typeface="+mn-ea"/>
                          <a:ea typeface="+mn-ea"/>
                        </a:rPr>
                        <a:t>詳細</a:t>
                      </a:r>
                    </a:p>
                  </a:txBody>
                  <a:tcPr anchor="ctr">
                    <a:solidFill>
                      <a:srgbClr val="0070C0"/>
                    </a:solidFill>
                  </a:tcPr>
                </a:tc>
                <a:extLst>
                  <a:ext uri="{0D108BD9-81ED-4DB2-BD59-A6C34878D82A}">
                    <a16:rowId xmlns:a16="http://schemas.microsoft.com/office/drawing/2014/main" val="1860205053"/>
                  </a:ext>
                </a:extLst>
              </a:tr>
              <a:tr h="942629">
                <a:tc>
                  <a:txBody>
                    <a:bodyPr/>
                    <a:lstStyle/>
                    <a:p>
                      <a:pPr algn="ctr"/>
                      <a:r>
                        <a:rPr kumimoji="1" lang="en-US" altLang="ja-JP" sz="1600" dirty="0">
                          <a:solidFill>
                            <a:schemeClr val="tx1"/>
                          </a:solidFill>
                          <a:latin typeface="+mn-lt"/>
                          <a:ea typeface="Meiryo UI" panose="020B0604030504040204" pitchFamily="50" charset="-128"/>
                        </a:rPr>
                        <a:t>4</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点群データ</a:t>
                      </a:r>
                      <a:r>
                        <a:rPr kumimoji="1" lang="en-US" altLang="ja-JP" sz="1200" b="0" dirty="0">
                          <a:solidFill>
                            <a:schemeClr val="tx1"/>
                          </a:solidFill>
                          <a:latin typeface="+mn-ea"/>
                          <a:ea typeface="+mn-ea"/>
                        </a:rPr>
                        <a:t>(las)</a:t>
                      </a:r>
                      <a:r>
                        <a:rPr kumimoji="1" lang="ja-JP" altLang="en-US" sz="1200" b="0" dirty="0">
                          <a:solidFill>
                            <a:schemeClr val="tx1"/>
                          </a:solidFill>
                          <a:latin typeface="+mn-ea"/>
                          <a:ea typeface="+mn-ea"/>
                        </a:rPr>
                        <a:t>がアップロードできない問題を改修</a:t>
                      </a:r>
                      <a:endParaRPr kumimoji="1" lang="en-US" altLang="ja-JP" sz="1200" b="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一部の</a:t>
                      </a:r>
                      <a:r>
                        <a:rPr kumimoji="1" lang="en-US" altLang="ja-JP" sz="1200" b="0" dirty="0">
                          <a:solidFill>
                            <a:schemeClr val="tx1"/>
                          </a:solidFill>
                          <a:latin typeface="+mn-ea"/>
                          <a:ea typeface="+mn-ea"/>
                        </a:rPr>
                        <a:t>LAS</a:t>
                      </a:r>
                      <a:r>
                        <a:rPr kumimoji="1" lang="ja-JP" altLang="en-US" sz="1200" b="0" dirty="0">
                          <a:solidFill>
                            <a:schemeClr val="tx1"/>
                          </a:solidFill>
                          <a:latin typeface="+mn-ea"/>
                          <a:ea typeface="+mn-ea"/>
                        </a:rPr>
                        <a:t>形式の点群データがアップロードできない不具合を修正しました。この修正により、該当する点群データも正常にアップロードでき、マップ上での表示およびオブジェクト作成が可能になりました。</a:t>
                      </a:r>
                      <a:endParaRPr kumimoji="1" lang="en-US" altLang="ja-JP" sz="12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1461280551"/>
                  </a:ext>
                </a:extLst>
              </a:tr>
              <a:tr h="1281604">
                <a:tc>
                  <a:txBody>
                    <a:bodyPr/>
                    <a:lstStyle/>
                    <a:p>
                      <a:pPr algn="ctr"/>
                      <a:r>
                        <a:rPr kumimoji="1" lang="en-US" altLang="ja-JP" sz="1600" dirty="0">
                          <a:solidFill>
                            <a:schemeClr val="tx1"/>
                          </a:solidFill>
                          <a:latin typeface="+mn-lt"/>
                          <a:ea typeface="Meiryo UI" panose="020B0604030504040204" pitchFamily="50" charset="-128"/>
                        </a:rPr>
                        <a:t>5</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機能改善</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線形データの出力時のデフォルトファイル名を変更</a:t>
                      </a:r>
                      <a:endParaRPr kumimoji="1" lang="en-US" altLang="ja-JP" sz="1200" b="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線形データの</a:t>
                      </a:r>
                      <a:r>
                        <a:rPr kumimoji="1" lang="en-US" altLang="ja-JP" sz="1200" b="0" dirty="0">
                          <a:solidFill>
                            <a:schemeClr val="tx1"/>
                          </a:solidFill>
                          <a:latin typeface="+mn-ea"/>
                          <a:ea typeface="+mn-ea"/>
                        </a:rPr>
                        <a:t>DXF</a:t>
                      </a:r>
                      <a:r>
                        <a:rPr kumimoji="1" lang="ja-JP" altLang="en-US" sz="1200" b="0" dirty="0">
                          <a:solidFill>
                            <a:schemeClr val="tx1"/>
                          </a:solidFill>
                          <a:latin typeface="+mn-ea"/>
                          <a:ea typeface="+mn-ea"/>
                        </a:rPr>
                        <a:t>出力、</a:t>
                      </a:r>
                      <a:r>
                        <a:rPr kumimoji="1" lang="en-US" altLang="ja-JP" sz="1200" b="0" dirty="0">
                          <a:solidFill>
                            <a:schemeClr val="tx1"/>
                          </a:solidFill>
                          <a:latin typeface="+mn-ea"/>
                          <a:ea typeface="+mn-ea"/>
                        </a:rPr>
                        <a:t>SIMA</a:t>
                      </a:r>
                      <a:r>
                        <a:rPr kumimoji="1" lang="ja-JP" altLang="en-US" sz="1200" b="0" dirty="0">
                          <a:solidFill>
                            <a:schemeClr val="tx1"/>
                          </a:solidFill>
                          <a:latin typeface="+mn-ea"/>
                          <a:ea typeface="+mn-ea"/>
                        </a:rPr>
                        <a:t>出力、および断面図出力のデフォルトファイル名を変更しました。新しいデフォルトファイル名は以下のとおりです。</a:t>
                      </a:r>
                      <a:endParaRPr kumimoji="1" lang="en-US" altLang="ja-JP" sz="12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a:t>
                      </a:r>
                      <a:r>
                        <a:rPr kumimoji="1" lang="en-US" altLang="ja-JP" sz="1200" b="0" dirty="0">
                          <a:solidFill>
                            <a:schemeClr val="tx1"/>
                          </a:solidFill>
                          <a:latin typeface="+mn-ea"/>
                          <a:ea typeface="+mn-ea"/>
                        </a:rPr>
                        <a:t>DXF</a:t>
                      </a:r>
                      <a:r>
                        <a:rPr kumimoji="1" lang="ja-JP" altLang="en-US" sz="1200" b="0" dirty="0">
                          <a:solidFill>
                            <a:schemeClr val="tx1"/>
                          </a:solidFill>
                          <a:latin typeface="+mn-ea"/>
                          <a:ea typeface="+mn-ea"/>
                        </a:rPr>
                        <a:t>出力：オブジェクト名</a:t>
                      </a:r>
                      <a:r>
                        <a:rPr kumimoji="1" lang="en-US" altLang="ja-JP" sz="1200" b="0" dirty="0">
                          <a:solidFill>
                            <a:schemeClr val="tx1"/>
                          </a:solidFill>
                          <a:latin typeface="+mn-ea"/>
                          <a:ea typeface="+mn-ea"/>
                        </a:rPr>
                        <a:t>_</a:t>
                      </a:r>
                      <a:r>
                        <a:rPr kumimoji="1" lang="en-US" altLang="ja-JP" sz="1200" b="0" dirty="0" err="1">
                          <a:solidFill>
                            <a:schemeClr val="tx1"/>
                          </a:solidFill>
                          <a:latin typeface="+mn-ea"/>
                          <a:ea typeface="+mn-ea"/>
                        </a:rPr>
                        <a:t>line.dxf</a:t>
                      </a:r>
                      <a:endParaRPr kumimoji="1" lang="en-US" altLang="ja-JP" sz="12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a:t>
                      </a:r>
                      <a:r>
                        <a:rPr kumimoji="1" lang="en-US" altLang="ja-JP" sz="1200" b="0" dirty="0">
                          <a:solidFill>
                            <a:schemeClr val="tx1"/>
                          </a:solidFill>
                          <a:latin typeface="+mn-ea"/>
                          <a:ea typeface="+mn-ea"/>
                        </a:rPr>
                        <a:t>SIMA</a:t>
                      </a:r>
                      <a:r>
                        <a:rPr kumimoji="1" lang="ja-JP" altLang="en-US" sz="1200" b="0" dirty="0">
                          <a:solidFill>
                            <a:schemeClr val="tx1"/>
                          </a:solidFill>
                          <a:latin typeface="+mn-ea"/>
                          <a:ea typeface="+mn-ea"/>
                        </a:rPr>
                        <a:t>出力：オブジェクト名</a:t>
                      </a:r>
                      <a:r>
                        <a:rPr kumimoji="1" lang="en-US" altLang="ja-JP" sz="1200" b="0" dirty="0">
                          <a:solidFill>
                            <a:schemeClr val="tx1"/>
                          </a:solidFill>
                          <a:latin typeface="+mn-ea"/>
                          <a:ea typeface="+mn-ea"/>
                        </a:rPr>
                        <a:t>_</a:t>
                      </a:r>
                      <a:r>
                        <a:rPr kumimoji="1" lang="en-US" altLang="ja-JP" sz="1200" b="0" dirty="0" err="1">
                          <a:solidFill>
                            <a:schemeClr val="tx1"/>
                          </a:solidFill>
                          <a:latin typeface="+mn-ea"/>
                          <a:ea typeface="+mn-ea"/>
                        </a:rPr>
                        <a:t>line.sim</a:t>
                      </a:r>
                      <a:endParaRPr kumimoji="1" lang="en-US" altLang="ja-JP" sz="12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・断面図出力：オブジェクト名</a:t>
                      </a:r>
                      <a:r>
                        <a:rPr kumimoji="1" lang="en-US" altLang="ja-JP" sz="1200" b="0" dirty="0">
                          <a:solidFill>
                            <a:schemeClr val="tx1"/>
                          </a:solidFill>
                          <a:latin typeface="+mn-ea"/>
                          <a:ea typeface="+mn-ea"/>
                        </a:rPr>
                        <a:t>_cross </a:t>
                      </a:r>
                      <a:r>
                        <a:rPr kumimoji="1" lang="en-US" altLang="ja-JP" sz="1200" b="0" dirty="0" err="1">
                          <a:solidFill>
                            <a:schemeClr val="tx1"/>
                          </a:solidFill>
                          <a:latin typeface="+mn-ea"/>
                          <a:ea typeface="+mn-ea"/>
                        </a:rPr>
                        <a:t>section.dxf</a:t>
                      </a:r>
                      <a:endParaRPr kumimoji="1" lang="en-US" altLang="ja-JP" sz="12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2500863237"/>
                  </a:ext>
                </a:extLst>
              </a:tr>
              <a:tr h="1063476">
                <a:tc>
                  <a:txBody>
                    <a:bodyPr/>
                    <a:lstStyle/>
                    <a:p>
                      <a:pPr algn="ctr"/>
                      <a:r>
                        <a:rPr kumimoji="1" lang="en-US" altLang="ja-JP" sz="1600" dirty="0">
                          <a:solidFill>
                            <a:schemeClr val="tx1"/>
                          </a:solidFill>
                          <a:latin typeface="+mn-lt"/>
                          <a:ea typeface="Meiryo UI" panose="020B0604030504040204" pitchFamily="50" charset="-128"/>
                        </a:rPr>
                        <a:t>6</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床掘の摺り付け先変更時</a:t>
                      </a:r>
                      <a:r>
                        <a:rPr kumimoji="1" lang="en-US" altLang="ja-JP" sz="1200" b="0" dirty="0">
                          <a:solidFill>
                            <a:schemeClr val="tx1"/>
                          </a:solidFill>
                          <a:latin typeface="+mn-ea"/>
                          <a:ea typeface="+mn-ea"/>
                        </a:rPr>
                        <a:t>(</a:t>
                      </a:r>
                      <a:r>
                        <a:rPr kumimoji="1" lang="ja-JP" altLang="en-US" sz="1200" b="0" dirty="0">
                          <a:solidFill>
                            <a:schemeClr val="tx1"/>
                          </a:solidFill>
                          <a:latin typeface="+mn-ea"/>
                          <a:ea typeface="+mn-ea"/>
                        </a:rPr>
                        <a:t>高度指定</a:t>
                      </a:r>
                      <a:r>
                        <a:rPr kumimoji="1" lang="en-US" altLang="ja-JP" sz="1200" b="0" dirty="0">
                          <a:solidFill>
                            <a:schemeClr val="tx1"/>
                          </a:solidFill>
                          <a:latin typeface="+mn-ea"/>
                          <a:ea typeface="+mn-ea"/>
                        </a:rPr>
                        <a:t>)</a:t>
                      </a:r>
                      <a:r>
                        <a:rPr kumimoji="1" lang="ja-JP" altLang="en-US" sz="1200" b="0" dirty="0">
                          <a:solidFill>
                            <a:schemeClr val="tx1"/>
                          </a:solidFill>
                          <a:latin typeface="+mn-ea"/>
                          <a:ea typeface="+mn-ea"/>
                        </a:rPr>
                        <a:t>のメッセージを改修</a:t>
                      </a:r>
                      <a:endParaRPr kumimoji="1" lang="en-US" altLang="ja-JP" sz="1200" b="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床掘で摺り付け先を高度指定に変更した際、ポップアップメッセージが英語表記になる不具合を修正しました。この修正により、ポップアップメッセージが日本語で表示されるようになりました。</a:t>
                      </a:r>
                      <a:endParaRPr kumimoji="1" lang="en-US" altLang="ja-JP" sz="12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3510497852"/>
                  </a:ext>
                </a:extLst>
              </a:tr>
              <a:tr h="1293528">
                <a:tc>
                  <a:txBody>
                    <a:bodyPr/>
                    <a:lstStyle/>
                    <a:p>
                      <a:pPr algn="ctr"/>
                      <a:r>
                        <a:rPr kumimoji="1" lang="en-US" altLang="ja-JP" sz="1600" dirty="0">
                          <a:solidFill>
                            <a:schemeClr val="tx1"/>
                          </a:solidFill>
                          <a:latin typeface="+mn-lt"/>
                          <a:ea typeface="Meiryo UI" panose="020B0604030504040204" pitchFamily="50" charset="-128"/>
                        </a:rPr>
                        <a:t>7</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設計データのアップロード後にリストへ表示されない問題を改修</a:t>
                      </a:r>
                      <a:endParaRPr kumimoji="1" lang="en-US" altLang="ja-JP" sz="1200" b="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設計データをアップロード後、設計データのリストに自動で表示されない不具合を修正しました。この修正により、アップロード直後に設計データが自動でリストに表示されるようになりました。</a:t>
                      </a:r>
                      <a:endParaRPr kumimoji="1" lang="en-US" altLang="ja-JP" sz="12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957416151"/>
                  </a:ext>
                </a:extLst>
              </a:tr>
            </a:tbl>
          </a:graphicData>
        </a:graphic>
      </p:graphicFrame>
    </p:spTree>
    <p:extLst>
      <p:ext uri="{BB962C8B-B14F-4D97-AF65-F5344CB8AC3E}">
        <p14:creationId xmlns:p14="http://schemas.microsoft.com/office/powerpoint/2010/main" val="362435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519420CB-CF56-435A-A5AD-9C1751E314DF}"/>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20" name="表 5">
            <a:extLst>
              <a:ext uri="{FF2B5EF4-FFF2-40B4-BE49-F238E27FC236}">
                <a16:creationId xmlns:a16="http://schemas.microsoft.com/office/drawing/2014/main" id="{23FC66BD-76AB-D985-7D4B-E3C18890D7AD}"/>
              </a:ext>
            </a:extLst>
          </p:cNvPr>
          <p:cNvGraphicFramePr>
            <a:graphicFrameLocks noGrp="1"/>
          </p:cNvGraphicFramePr>
          <p:nvPr>
            <p:extLst>
              <p:ext uri="{D42A27DB-BD31-4B8C-83A1-F6EECF244321}">
                <p14:modId xmlns:p14="http://schemas.microsoft.com/office/powerpoint/2010/main" val="3768013318"/>
              </p:ext>
            </p:extLst>
          </p:nvPr>
        </p:nvGraphicFramePr>
        <p:xfrm>
          <a:off x="126946" y="893647"/>
          <a:ext cx="11923057" cy="2122138"/>
        </p:xfrm>
        <a:graphic>
          <a:graphicData uri="http://schemas.openxmlformats.org/drawingml/2006/table">
            <a:tbl>
              <a:tblPr firstRow="1" bandRow="1">
                <a:tableStyleId>{5940675A-B579-460E-94D1-54222C63F5DA}</a:tableStyleId>
              </a:tblPr>
              <a:tblGrid>
                <a:gridCol w="579682">
                  <a:extLst>
                    <a:ext uri="{9D8B030D-6E8A-4147-A177-3AD203B41FA5}">
                      <a16:colId xmlns:a16="http://schemas.microsoft.com/office/drawing/2014/main" val="889631269"/>
                    </a:ext>
                  </a:extLst>
                </a:gridCol>
                <a:gridCol w="2305993">
                  <a:extLst>
                    <a:ext uri="{9D8B030D-6E8A-4147-A177-3AD203B41FA5}">
                      <a16:colId xmlns:a16="http://schemas.microsoft.com/office/drawing/2014/main" val="134053511"/>
                    </a:ext>
                  </a:extLst>
                </a:gridCol>
                <a:gridCol w="4003139">
                  <a:extLst>
                    <a:ext uri="{9D8B030D-6E8A-4147-A177-3AD203B41FA5}">
                      <a16:colId xmlns:a16="http://schemas.microsoft.com/office/drawing/2014/main" val="3343669445"/>
                    </a:ext>
                  </a:extLst>
                </a:gridCol>
                <a:gridCol w="5034243">
                  <a:extLst>
                    <a:ext uri="{9D8B030D-6E8A-4147-A177-3AD203B41FA5}">
                      <a16:colId xmlns:a16="http://schemas.microsoft.com/office/drawing/2014/main" val="1160287430"/>
                    </a:ext>
                  </a:extLst>
                </a:gridCol>
              </a:tblGrid>
              <a:tr h="395222">
                <a:tc>
                  <a:txBody>
                    <a:bodyPr/>
                    <a:lstStyle/>
                    <a:p>
                      <a:pPr algn="ctr"/>
                      <a:r>
                        <a:rPr kumimoji="1" lang="en-US" altLang="ja-JP" sz="1400" b="1" dirty="0">
                          <a:solidFill>
                            <a:schemeClr val="bg1"/>
                          </a:solidFill>
                          <a:latin typeface="+mn-ea"/>
                          <a:ea typeface="+mn-ea"/>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対象機能</a:t>
                      </a: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tc>
                  <a:txBody>
                    <a:bodyPr/>
                    <a:lstStyle/>
                    <a:p>
                      <a:pPr algn="ctr"/>
                      <a:r>
                        <a:rPr kumimoji="1" lang="ja-JP" altLang="en-US" sz="1400" b="1" dirty="0">
                          <a:solidFill>
                            <a:schemeClr val="bg1"/>
                          </a:solidFill>
                          <a:latin typeface="+mn-ea"/>
                          <a:ea typeface="+mn-ea"/>
                        </a:rPr>
                        <a:t>詳細</a:t>
                      </a:r>
                    </a:p>
                  </a:txBody>
                  <a:tcPr anchor="ctr">
                    <a:solidFill>
                      <a:srgbClr val="0070C0"/>
                    </a:solidFill>
                  </a:tcPr>
                </a:tc>
                <a:extLst>
                  <a:ext uri="{0D108BD9-81ED-4DB2-BD59-A6C34878D82A}">
                    <a16:rowId xmlns:a16="http://schemas.microsoft.com/office/drawing/2014/main" val="1860205053"/>
                  </a:ext>
                </a:extLst>
              </a:tr>
              <a:tr h="793319">
                <a:tc>
                  <a:txBody>
                    <a:bodyPr/>
                    <a:lstStyle/>
                    <a:p>
                      <a:pPr algn="ctr"/>
                      <a:r>
                        <a:rPr kumimoji="1" lang="en-US" altLang="ja-JP" sz="1600" dirty="0">
                          <a:solidFill>
                            <a:schemeClr val="tx1"/>
                          </a:solidFill>
                          <a:latin typeface="+mn-lt"/>
                          <a:ea typeface="Meiryo UI" panose="020B0604030504040204" pitchFamily="50" charset="-128"/>
                        </a:rPr>
                        <a:t>8</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0" i="0" kern="1200" dirty="0">
                          <a:solidFill>
                            <a:schemeClr val="tx1"/>
                          </a:solidFill>
                          <a:effectLst/>
                          <a:latin typeface="+mn-lt"/>
                          <a:ea typeface="+mn-ea"/>
                          <a:cs typeface="+mn-cs"/>
                        </a:rPr>
                        <a:t>Groupware</a:t>
                      </a:r>
                      <a:r>
                        <a:rPr kumimoji="1" lang="ja-JP" altLang="en-US" sz="1200" b="0" i="0" kern="1200" dirty="0">
                          <a:solidFill>
                            <a:schemeClr val="tx1"/>
                          </a:solidFill>
                          <a:effectLst/>
                          <a:latin typeface="+mn-lt"/>
                          <a:ea typeface="+mn-ea"/>
                          <a:cs typeface="+mn-cs"/>
                        </a:rPr>
                        <a:t>のアイコン表示を改修</a:t>
                      </a:r>
                      <a:endParaRPr kumimoji="1" lang="en-US" altLang="ja-JP" sz="1200" b="0" i="0" kern="1200" dirty="0">
                        <a:solidFill>
                          <a:schemeClr val="tx1"/>
                        </a:solidFill>
                        <a:effectLst/>
                        <a:latin typeface="+mn-lt"/>
                        <a:ea typeface="+mn-ea"/>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0" i="0" kern="1200" dirty="0">
                          <a:solidFill>
                            <a:schemeClr val="tx1"/>
                          </a:solidFill>
                          <a:effectLst/>
                          <a:latin typeface="+mn-lt"/>
                          <a:ea typeface="+mn-ea"/>
                          <a:cs typeface="+mn-cs"/>
                        </a:rPr>
                        <a:t>Groupware</a:t>
                      </a:r>
                      <a:r>
                        <a:rPr kumimoji="1" lang="ja-JP" altLang="en-US" sz="1200" b="0" i="0" kern="1200" dirty="0">
                          <a:solidFill>
                            <a:schemeClr val="tx1"/>
                          </a:solidFill>
                          <a:effectLst/>
                          <a:latin typeface="+mn-lt"/>
                          <a:ea typeface="+mn-ea"/>
                          <a:cs typeface="+mn-cs"/>
                        </a:rPr>
                        <a:t>のアイコンに設計データのアイコンが表示されている</a:t>
                      </a:r>
                      <a:r>
                        <a:rPr kumimoji="1" lang="ja-JP" altLang="en-US" sz="1200" b="0" dirty="0">
                          <a:solidFill>
                            <a:schemeClr val="tx1"/>
                          </a:solidFill>
                          <a:latin typeface="+mn-ea"/>
                          <a:ea typeface="+mn-ea"/>
                        </a:rPr>
                        <a:t>不具合を修正しました。</a:t>
                      </a:r>
                      <a:r>
                        <a:rPr kumimoji="1" lang="ja-JP" altLang="en-US" sz="1200" b="0" i="0" kern="1200" dirty="0">
                          <a:solidFill>
                            <a:schemeClr val="tx1"/>
                          </a:solidFill>
                          <a:effectLst/>
                          <a:latin typeface="+mn-lt"/>
                          <a:ea typeface="+mn-ea"/>
                          <a:cs typeface="+mn-cs"/>
                        </a:rPr>
                        <a:t>アップロード用のアイコンへと変更されました</a:t>
                      </a:r>
                      <a:r>
                        <a:rPr kumimoji="1" lang="ja-JP" altLang="en-US" sz="1200" b="0" dirty="0">
                          <a:solidFill>
                            <a:schemeClr val="tx1"/>
                          </a:solidFill>
                          <a:latin typeface="+mn-ea"/>
                          <a:ea typeface="+mn-ea"/>
                        </a:rPr>
                        <a:t>。</a:t>
                      </a:r>
                      <a:endParaRPr kumimoji="1" lang="en-US" altLang="ja-JP" sz="12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1461280551"/>
                  </a:ext>
                </a:extLst>
              </a:tr>
              <a:tr h="933597">
                <a:tc>
                  <a:txBody>
                    <a:bodyPr/>
                    <a:lstStyle/>
                    <a:p>
                      <a:pPr algn="ctr"/>
                      <a:r>
                        <a:rPr kumimoji="1" lang="en-US" altLang="ja-JP" sz="1600" dirty="0">
                          <a:solidFill>
                            <a:schemeClr val="tx1"/>
                          </a:solidFill>
                          <a:latin typeface="+mn-lt"/>
                          <a:ea typeface="Meiryo UI" panose="020B0604030504040204" pitchFamily="50" charset="-128"/>
                        </a:rPr>
                        <a:t>9</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縦断ビューの道路長さ表示を修正</a:t>
                      </a:r>
                      <a:endParaRPr kumimoji="1" lang="en-US" altLang="ja-JP" sz="1200" b="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i="0" kern="1200" dirty="0">
                          <a:solidFill>
                            <a:schemeClr val="tx1"/>
                          </a:solidFill>
                          <a:effectLst/>
                          <a:latin typeface="+mn-lt"/>
                          <a:ea typeface="+mn-ea"/>
                          <a:cs typeface="+mn-cs"/>
                        </a:rPr>
                        <a:t>仮設道路や床掘で、縦断ビューに表示される道路の長さが一致しない不具合を修正しました。この修正により、縦断ビューの道路長さが正しい値で表示されるようになりました。</a:t>
                      </a:r>
                      <a:endParaRPr kumimoji="1" lang="en-US" altLang="ja-JP" sz="12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2500863237"/>
                  </a:ext>
                </a:extLst>
              </a:tr>
            </a:tbl>
          </a:graphicData>
        </a:graphic>
      </p:graphicFrame>
    </p:spTree>
    <p:extLst>
      <p:ext uri="{BB962C8B-B14F-4D97-AF65-F5344CB8AC3E}">
        <p14:creationId xmlns:p14="http://schemas.microsoft.com/office/powerpoint/2010/main" val="423476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75189-DE80-B909-0C16-B9D95DF0094F}"/>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8B72DB5-267E-BC04-C247-0887F6A608CA}"/>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10" name="表 5">
            <a:extLst>
              <a:ext uri="{FF2B5EF4-FFF2-40B4-BE49-F238E27FC236}">
                <a16:creationId xmlns:a16="http://schemas.microsoft.com/office/drawing/2014/main" id="{D70AC3A9-6ACF-1C10-E0FE-B1709FFCF44C}"/>
              </a:ext>
            </a:extLst>
          </p:cNvPr>
          <p:cNvGraphicFramePr>
            <a:graphicFrameLocks noGrp="1"/>
          </p:cNvGraphicFramePr>
          <p:nvPr>
            <p:extLst>
              <p:ext uri="{D42A27DB-BD31-4B8C-83A1-F6EECF244321}">
                <p14:modId xmlns:p14="http://schemas.microsoft.com/office/powerpoint/2010/main" val="1086178461"/>
              </p:ext>
            </p:extLst>
          </p:nvPr>
        </p:nvGraphicFramePr>
        <p:xfrm>
          <a:off x="497711" y="863328"/>
          <a:ext cx="11547985" cy="5670822"/>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850809">
                  <a:extLst>
                    <a:ext uri="{9D8B030D-6E8A-4147-A177-3AD203B41FA5}">
                      <a16:colId xmlns:a16="http://schemas.microsoft.com/office/drawing/2014/main" val="134053511"/>
                    </a:ext>
                  </a:extLst>
                </a:gridCol>
                <a:gridCol w="8955655">
                  <a:extLst>
                    <a:ext uri="{9D8B030D-6E8A-4147-A177-3AD203B41FA5}">
                      <a16:colId xmlns:a16="http://schemas.microsoft.com/office/drawing/2014/main" val="3343669445"/>
                    </a:ext>
                  </a:extLst>
                </a:gridCol>
              </a:tblGrid>
              <a:tr h="374153">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a:solidFill>
                            <a:schemeClr val="bg1"/>
                          </a:solidFill>
                          <a:latin typeface="+mn-ea"/>
                          <a:ea typeface="+mn-ea"/>
                        </a:rPr>
                        <a:t>概要</a:t>
                      </a:r>
                      <a:endParaRPr kumimoji="1" lang="ja-JP" altLang="en-US" sz="1400" b="1" dirty="0">
                        <a:solidFill>
                          <a:schemeClr val="bg1"/>
                        </a:solidFill>
                        <a:latin typeface="+mn-ea"/>
                        <a:ea typeface="+mn-ea"/>
                      </a:endParaRPr>
                    </a:p>
                  </a:txBody>
                  <a:tcPr anchor="ctr">
                    <a:solidFill>
                      <a:srgbClr val="0070C0"/>
                    </a:solidFill>
                  </a:tcPr>
                </a:tc>
                <a:extLst>
                  <a:ext uri="{0D108BD9-81ED-4DB2-BD59-A6C34878D82A}">
                    <a16:rowId xmlns:a16="http://schemas.microsoft.com/office/drawing/2014/main" val="1860205053"/>
                  </a:ext>
                </a:extLst>
              </a:tr>
              <a:tr h="5296669">
                <a:tc>
                  <a:txBody>
                    <a:bodyPr/>
                    <a:lstStyle/>
                    <a:p>
                      <a:pPr algn="ctr"/>
                      <a:r>
                        <a:rPr kumimoji="1" lang="en-US" altLang="ja-JP" sz="1600" dirty="0">
                          <a:solidFill>
                            <a:schemeClr val="tx1"/>
                          </a:solidFill>
                          <a:latin typeface="+mn-ea"/>
                          <a:ea typeface="+mn-ea"/>
                        </a:rPr>
                        <a:t>1</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概要：線形断面ビューで設計面に配置した基準点の高さが正しく表示されない問題を改修</a:t>
                      </a:r>
                      <a:endParaRPr kumimoji="1" lang="en-US" altLang="ja-JP" sz="1600" b="0" i="0" kern="1200" dirty="0">
                        <a:solidFill>
                          <a:schemeClr val="tx1"/>
                        </a:solidFill>
                        <a:effectLst/>
                        <a:latin typeface="+mn-lt"/>
                        <a:ea typeface="+mn-ea"/>
                        <a:cs typeface="+mn-cs"/>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詳細：設計面で任意線形を作成した際、線形断面ビューにおける断面線の高さ表示がずれる</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不具合を修正しました。この改修により、線形断面ビューで断面線の高さが正しく表示</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されるようになりました。</a:t>
                      </a:r>
                    </a:p>
                  </a:txBody>
                  <a:tcPr>
                    <a:solidFill>
                      <a:schemeClr val="bg1"/>
                    </a:solidFill>
                  </a:tcPr>
                </a:tc>
                <a:extLst>
                  <a:ext uri="{0D108BD9-81ED-4DB2-BD59-A6C34878D82A}">
                    <a16:rowId xmlns:a16="http://schemas.microsoft.com/office/drawing/2014/main" val="1817764507"/>
                  </a:ext>
                </a:extLst>
              </a:tr>
            </a:tbl>
          </a:graphicData>
        </a:graphic>
      </p:graphicFrame>
      <p:pic>
        <p:nvPicPr>
          <p:cNvPr id="7" name="図 6" descr="グラフィカル ユーザー インターフェイス&#10;&#10;AI 生成コンテンツは誤りを含む可能性があります。">
            <a:extLst>
              <a:ext uri="{FF2B5EF4-FFF2-40B4-BE49-F238E27FC236}">
                <a16:creationId xmlns:a16="http://schemas.microsoft.com/office/drawing/2014/main" id="{541156A6-44F3-EF09-555B-3E160EA06925}"/>
              </a:ext>
            </a:extLst>
          </p:cNvPr>
          <p:cNvPicPr>
            <a:picLocks noChangeAspect="1"/>
          </p:cNvPicPr>
          <p:nvPr/>
        </p:nvPicPr>
        <p:blipFill>
          <a:blip r:embed="rId2"/>
          <a:stretch>
            <a:fillRect/>
          </a:stretch>
        </p:blipFill>
        <p:spPr>
          <a:xfrm>
            <a:off x="3127295" y="2605753"/>
            <a:ext cx="4435582" cy="3046305"/>
          </a:xfrm>
          <a:prstGeom prst="rect">
            <a:avLst/>
          </a:prstGeom>
        </p:spPr>
      </p:pic>
      <p:pic>
        <p:nvPicPr>
          <p:cNvPr id="11" name="図 10" descr="グラフィカル ユーザー インターフェイス&#10;&#10;AI 生成コンテンツは誤りを含む可能性があります。">
            <a:extLst>
              <a:ext uri="{FF2B5EF4-FFF2-40B4-BE49-F238E27FC236}">
                <a16:creationId xmlns:a16="http://schemas.microsoft.com/office/drawing/2014/main" id="{C0384D46-7B60-1C61-B53A-69C7542E3EC1}"/>
              </a:ext>
            </a:extLst>
          </p:cNvPr>
          <p:cNvPicPr>
            <a:picLocks noChangeAspect="1"/>
          </p:cNvPicPr>
          <p:nvPr/>
        </p:nvPicPr>
        <p:blipFill>
          <a:blip r:embed="rId3"/>
          <a:stretch>
            <a:fillRect/>
          </a:stretch>
        </p:blipFill>
        <p:spPr>
          <a:xfrm>
            <a:off x="7592696" y="2611179"/>
            <a:ext cx="4435582" cy="3040682"/>
          </a:xfrm>
          <a:prstGeom prst="rect">
            <a:avLst/>
          </a:prstGeom>
        </p:spPr>
      </p:pic>
      <p:sp>
        <p:nvSpPr>
          <p:cNvPr id="17" name="吹き出し: 四角形 16">
            <a:extLst>
              <a:ext uri="{FF2B5EF4-FFF2-40B4-BE49-F238E27FC236}">
                <a16:creationId xmlns:a16="http://schemas.microsoft.com/office/drawing/2014/main" id="{797AD94A-E6F0-D01D-15D6-5C0DA15B1E4A}"/>
              </a:ext>
            </a:extLst>
          </p:cNvPr>
          <p:cNvSpPr/>
          <p:nvPr/>
        </p:nvSpPr>
        <p:spPr>
          <a:xfrm>
            <a:off x="3127295" y="3204957"/>
            <a:ext cx="1184366" cy="482464"/>
          </a:xfrm>
          <a:prstGeom prst="wedgeRectCallout">
            <a:avLst>
              <a:gd name="adj1" fmla="val 98285"/>
              <a:gd name="adj2" fmla="val -3785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設計面の高さ</a:t>
            </a:r>
            <a:r>
              <a:rPr kumimoji="1" lang="en-US" altLang="ja-JP" sz="1200" b="1" dirty="0"/>
              <a:t>5m</a:t>
            </a:r>
            <a:endParaRPr kumimoji="1" lang="ja-JP" altLang="en-US" sz="1200" b="1" dirty="0"/>
          </a:p>
        </p:txBody>
      </p:sp>
      <p:sp>
        <p:nvSpPr>
          <p:cNvPr id="18" name="吹き出し: 四角形 17">
            <a:extLst>
              <a:ext uri="{FF2B5EF4-FFF2-40B4-BE49-F238E27FC236}">
                <a16:creationId xmlns:a16="http://schemas.microsoft.com/office/drawing/2014/main" id="{EFBD1B19-07FB-C68D-4A5A-C0EF52AD5AA4}"/>
              </a:ext>
            </a:extLst>
          </p:cNvPr>
          <p:cNvSpPr/>
          <p:nvPr/>
        </p:nvSpPr>
        <p:spPr>
          <a:xfrm>
            <a:off x="7592696" y="3204957"/>
            <a:ext cx="1184366" cy="482464"/>
          </a:xfrm>
          <a:prstGeom prst="wedgeRectCallout">
            <a:avLst>
              <a:gd name="adj1" fmla="val 101226"/>
              <a:gd name="adj2" fmla="val -5049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設計面の高さ</a:t>
            </a:r>
            <a:r>
              <a:rPr kumimoji="1" lang="en-US" altLang="ja-JP" sz="1200" b="1" dirty="0"/>
              <a:t>5m</a:t>
            </a:r>
            <a:endParaRPr kumimoji="1" lang="ja-JP" altLang="en-US" sz="1200" b="1" dirty="0"/>
          </a:p>
        </p:txBody>
      </p:sp>
      <p:sp>
        <p:nvSpPr>
          <p:cNvPr id="21" name="正方形/長方形 20">
            <a:extLst>
              <a:ext uri="{FF2B5EF4-FFF2-40B4-BE49-F238E27FC236}">
                <a16:creationId xmlns:a16="http://schemas.microsoft.com/office/drawing/2014/main" id="{A49B30DA-CFFD-CEAF-11D1-93F430361308}"/>
              </a:ext>
            </a:extLst>
          </p:cNvPr>
          <p:cNvSpPr/>
          <p:nvPr/>
        </p:nvSpPr>
        <p:spPr>
          <a:xfrm>
            <a:off x="3127295" y="2292245"/>
            <a:ext cx="4435582" cy="322217"/>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t>Before</a:t>
            </a:r>
            <a:endParaRPr kumimoji="1" lang="ja-JP" altLang="en-US" sz="1600" b="1" dirty="0"/>
          </a:p>
        </p:txBody>
      </p:sp>
      <p:sp>
        <p:nvSpPr>
          <p:cNvPr id="23" name="正方形/長方形 22">
            <a:extLst>
              <a:ext uri="{FF2B5EF4-FFF2-40B4-BE49-F238E27FC236}">
                <a16:creationId xmlns:a16="http://schemas.microsoft.com/office/drawing/2014/main" id="{9B60046B-CE04-5F21-E9E9-D6F537EBA689}"/>
              </a:ext>
            </a:extLst>
          </p:cNvPr>
          <p:cNvSpPr/>
          <p:nvPr/>
        </p:nvSpPr>
        <p:spPr>
          <a:xfrm>
            <a:off x="7592695" y="2290217"/>
            <a:ext cx="4435582" cy="314304"/>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t>After</a:t>
            </a:r>
            <a:endParaRPr kumimoji="1" lang="ja-JP" altLang="en-US" sz="1600" b="1" dirty="0"/>
          </a:p>
        </p:txBody>
      </p:sp>
      <p:sp>
        <p:nvSpPr>
          <p:cNvPr id="24" name="正方形/長方形 23">
            <a:extLst>
              <a:ext uri="{FF2B5EF4-FFF2-40B4-BE49-F238E27FC236}">
                <a16:creationId xmlns:a16="http://schemas.microsoft.com/office/drawing/2014/main" id="{A3A2DAFD-02A9-B693-D8BA-3FF529F3F3FB}"/>
              </a:ext>
            </a:extLst>
          </p:cNvPr>
          <p:cNvSpPr/>
          <p:nvPr/>
        </p:nvSpPr>
        <p:spPr>
          <a:xfrm>
            <a:off x="5416732" y="4735113"/>
            <a:ext cx="538111" cy="32221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21689877-4FB8-708E-13E1-181DC5CC38B6}"/>
              </a:ext>
            </a:extLst>
          </p:cNvPr>
          <p:cNvSpPr/>
          <p:nvPr/>
        </p:nvSpPr>
        <p:spPr>
          <a:xfrm>
            <a:off x="9810487" y="4735113"/>
            <a:ext cx="538111" cy="32221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1A762843-D01D-74A2-A36A-48B33504EB15}"/>
              </a:ext>
            </a:extLst>
          </p:cNvPr>
          <p:cNvSpPr/>
          <p:nvPr/>
        </p:nvSpPr>
        <p:spPr>
          <a:xfrm>
            <a:off x="3127294" y="5651861"/>
            <a:ext cx="4435583" cy="503424"/>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rgbClr val="FF0000"/>
                </a:solidFill>
              </a:rPr>
              <a:t>線形断面ビューの高さが一致しない（</a:t>
            </a:r>
            <a:r>
              <a:rPr kumimoji="1" lang="en-US" altLang="ja-JP" sz="1000" b="1" dirty="0">
                <a:solidFill>
                  <a:srgbClr val="FF0000"/>
                </a:solidFill>
              </a:rPr>
              <a:t>4.999m</a:t>
            </a:r>
            <a:r>
              <a:rPr kumimoji="1" lang="ja-JP" altLang="en-US" sz="1000" b="1" dirty="0">
                <a:solidFill>
                  <a:srgbClr val="FF0000"/>
                </a:solidFill>
              </a:rPr>
              <a:t>）</a:t>
            </a:r>
          </a:p>
        </p:txBody>
      </p:sp>
      <p:sp>
        <p:nvSpPr>
          <p:cNvPr id="27" name="正方形/長方形 26">
            <a:extLst>
              <a:ext uri="{FF2B5EF4-FFF2-40B4-BE49-F238E27FC236}">
                <a16:creationId xmlns:a16="http://schemas.microsoft.com/office/drawing/2014/main" id="{1872EFBE-ACFA-4685-B266-0C720923C1B1}"/>
              </a:ext>
            </a:extLst>
          </p:cNvPr>
          <p:cNvSpPr/>
          <p:nvPr/>
        </p:nvSpPr>
        <p:spPr>
          <a:xfrm>
            <a:off x="7592695" y="5651861"/>
            <a:ext cx="4435582" cy="5034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t>線形断面ビューの高さが一致する（</a:t>
            </a:r>
            <a:r>
              <a:rPr kumimoji="1" lang="en-US" altLang="ja-JP" sz="1000" b="1" dirty="0"/>
              <a:t>5.000m</a:t>
            </a:r>
            <a:r>
              <a:rPr kumimoji="1" lang="ja-JP" altLang="en-US" sz="1000" b="1" dirty="0"/>
              <a:t>）</a:t>
            </a:r>
          </a:p>
        </p:txBody>
      </p:sp>
    </p:spTree>
    <p:extLst>
      <p:ext uri="{BB962C8B-B14F-4D97-AF65-F5344CB8AC3E}">
        <p14:creationId xmlns:p14="http://schemas.microsoft.com/office/powerpoint/2010/main" val="208736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75189-DE80-B909-0C16-B9D95DF0094F}"/>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8B72DB5-267E-BC04-C247-0887F6A608CA}"/>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10" name="表 5">
            <a:extLst>
              <a:ext uri="{FF2B5EF4-FFF2-40B4-BE49-F238E27FC236}">
                <a16:creationId xmlns:a16="http://schemas.microsoft.com/office/drawing/2014/main" id="{D70AC3A9-6ACF-1C10-E0FE-B1709FFCF44C}"/>
              </a:ext>
            </a:extLst>
          </p:cNvPr>
          <p:cNvGraphicFramePr>
            <a:graphicFrameLocks noGrp="1"/>
          </p:cNvGraphicFramePr>
          <p:nvPr>
            <p:extLst>
              <p:ext uri="{D42A27DB-BD31-4B8C-83A1-F6EECF244321}">
                <p14:modId xmlns:p14="http://schemas.microsoft.com/office/powerpoint/2010/main" val="622932903"/>
              </p:ext>
            </p:extLst>
          </p:nvPr>
        </p:nvGraphicFramePr>
        <p:xfrm>
          <a:off x="497711" y="863328"/>
          <a:ext cx="11547985" cy="5670822"/>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850809">
                  <a:extLst>
                    <a:ext uri="{9D8B030D-6E8A-4147-A177-3AD203B41FA5}">
                      <a16:colId xmlns:a16="http://schemas.microsoft.com/office/drawing/2014/main" val="134053511"/>
                    </a:ext>
                  </a:extLst>
                </a:gridCol>
                <a:gridCol w="8955655">
                  <a:extLst>
                    <a:ext uri="{9D8B030D-6E8A-4147-A177-3AD203B41FA5}">
                      <a16:colId xmlns:a16="http://schemas.microsoft.com/office/drawing/2014/main" val="3343669445"/>
                    </a:ext>
                  </a:extLst>
                </a:gridCol>
              </a:tblGrid>
              <a:tr h="374153">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a:solidFill>
                            <a:schemeClr val="bg1"/>
                          </a:solidFill>
                          <a:latin typeface="+mn-ea"/>
                          <a:ea typeface="+mn-ea"/>
                        </a:rPr>
                        <a:t>概要</a:t>
                      </a:r>
                      <a:endParaRPr kumimoji="1" lang="ja-JP" altLang="en-US" sz="1400" b="1" dirty="0">
                        <a:solidFill>
                          <a:schemeClr val="bg1"/>
                        </a:solidFill>
                        <a:latin typeface="+mn-ea"/>
                        <a:ea typeface="+mn-ea"/>
                      </a:endParaRPr>
                    </a:p>
                  </a:txBody>
                  <a:tcPr anchor="ctr">
                    <a:solidFill>
                      <a:srgbClr val="0070C0"/>
                    </a:solidFill>
                  </a:tcPr>
                </a:tc>
                <a:extLst>
                  <a:ext uri="{0D108BD9-81ED-4DB2-BD59-A6C34878D82A}">
                    <a16:rowId xmlns:a16="http://schemas.microsoft.com/office/drawing/2014/main" val="1860205053"/>
                  </a:ext>
                </a:extLst>
              </a:tr>
              <a:tr h="5296669">
                <a:tc>
                  <a:txBody>
                    <a:bodyPr/>
                    <a:lstStyle/>
                    <a:p>
                      <a:pPr algn="ctr"/>
                      <a:r>
                        <a:rPr kumimoji="1" lang="en-US" altLang="ja-JP" sz="1600" dirty="0">
                          <a:solidFill>
                            <a:schemeClr val="tx1"/>
                          </a:solidFill>
                          <a:latin typeface="+mn-ea"/>
                          <a:ea typeface="+mn-ea"/>
                        </a:rPr>
                        <a:t>2</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機能改善</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概要：中心線形データの出力仕様を変更</a:t>
                      </a:r>
                      <a:endParaRPr kumimoji="1" lang="en-US" altLang="ja-JP" sz="1600" b="0" i="0" kern="1200" dirty="0">
                        <a:solidFill>
                          <a:schemeClr val="tx1"/>
                        </a:solidFill>
                        <a:effectLst/>
                        <a:latin typeface="+mn-lt"/>
                        <a:ea typeface="+mn-ea"/>
                        <a:cs typeface="+mn-cs"/>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詳細：仮設道路および床掘の中心線形の仕様が変更されました。道路の中心に沿って中心線形</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データが作成され、高さも揃うようになっています。</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主な変更点は以下の</a:t>
                      </a:r>
                      <a:r>
                        <a:rPr kumimoji="1" lang="en-US" altLang="ja-JP" sz="1600" b="0" dirty="0">
                          <a:solidFill>
                            <a:schemeClr val="tx1"/>
                          </a:solidFill>
                          <a:latin typeface="+mn-ea"/>
                          <a:ea typeface="+mn-ea"/>
                        </a:rPr>
                        <a:t>2</a:t>
                      </a:r>
                      <a:r>
                        <a:rPr kumimoji="1" lang="ja-JP" altLang="en-US" sz="1600" b="0" dirty="0">
                          <a:solidFill>
                            <a:schemeClr val="tx1"/>
                          </a:solidFill>
                          <a:latin typeface="+mn-ea"/>
                          <a:ea typeface="+mn-ea"/>
                        </a:rPr>
                        <a:t>点です。詳細は次ページをご参照ください。</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a:t>
                      </a:r>
                      <a:r>
                        <a:rPr kumimoji="1" lang="en-US" altLang="ja-JP" sz="1600" b="0" dirty="0">
                          <a:solidFill>
                            <a:schemeClr val="tx1"/>
                          </a:solidFill>
                          <a:latin typeface="+mn-ea"/>
                          <a:ea typeface="+mn-ea"/>
                        </a:rPr>
                        <a:t>&lt;</a:t>
                      </a:r>
                      <a:r>
                        <a:rPr kumimoji="1" lang="ja-JP" altLang="en-US" sz="1600" b="0" dirty="0">
                          <a:solidFill>
                            <a:schemeClr val="tx1"/>
                          </a:solidFill>
                          <a:latin typeface="+mn-ea"/>
                          <a:ea typeface="+mn-ea"/>
                        </a:rPr>
                        <a:t>変更点</a:t>
                      </a:r>
                      <a:r>
                        <a:rPr kumimoji="1" lang="en-US" altLang="ja-JP" sz="1600" b="0" dirty="0">
                          <a:solidFill>
                            <a:schemeClr val="tx1"/>
                          </a:solidFill>
                          <a:latin typeface="+mn-ea"/>
                          <a:ea typeface="+mn-ea"/>
                        </a:rPr>
                        <a:t>&gt;</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① 道路中心線に沿った出力（高さ含む）</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 道路の中心に沿って線形データを生成し、高さも揃うようにしました。</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➁ラベル構成の変更</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 「</a:t>
                      </a:r>
                      <a:r>
                        <a:rPr kumimoji="1" lang="en-US" altLang="ja-JP" sz="1600" b="0" dirty="0">
                          <a:solidFill>
                            <a:schemeClr val="tx1"/>
                          </a:solidFill>
                          <a:latin typeface="+mn-ea"/>
                          <a:ea typeface="+mn-ea"/>
                        </a:rPr>
                        <a:t>BP/EP/IP</a:t>
                      </a:r>
                      <a:r>
                        <a:rPr kumimoji="1" lang="ja-JP" altLang="en-US" sz="1600" b="0" dirty="0">
                          <a:solidFill>
                            <a:schemeClr val="tx1"/>
                          </a:solidFill>
                          <a:latin typeface="+mn-ea"/>
                          <a:ea typeface="+mn-ea"/>
                        </a:rPr>
                        <a:t>」から「</a:t>
                      </a:r>
                      <a:r>
                        <a:rPr kumimoji="1" lang="en-US" altLang="ja-JP" sz="1600" b="0" dirty="0">
                          <a:solidFill>
                            <a:schemeClr val="tx1"/>
                          </a:solidFill>
                          <a:latin typeface="+mn-ea"/>
                          <a:ea typeface="+mn-ea"/>
                        </a:rPr>
                        <a:t>BP/EP/SP/BC/EC</a:t>
                      </a:r>
                      <a:r>
                        <a:rPr kumimoji="1" lang="ja-JP" altLang="en-US" sz="1600" b="0" dirty="0">
                          <a:solidFill>
                            <a:schemeClr val="tx1"/>
                          </a:solidFill>
                          <a:latin typeface="+mn-ea"/>
                          <a:ea typeface="+mn-ea"/>
                        </a:rPr>
                        <a:t>」へ変更しました。</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1817764507"/>
                  </a:ext>
                </a:extLst>
              </a:tr>
            </a:tbl>
          </a:graphicData>
        </a:graphic>
      </p:graphicFrame>
    </p:spTree>
    <p:extLst>
      <p:ext uri="{BB962C8B-B14F-4D97-AF65-F5344CB8AC3E}">
        <p14:creationId xmlns:p14="http://schemas.microsoft.com/office/powerpoint/2010/main" val="554680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75189-DE80-B909-0C16-B9D95DF0094F}"/>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8B72DB5-267E-BC04-C247-0887F6A608CA}"/>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10" name="表 5">
            <a:extLst>
              <a:ext uri="{FF2B5EF4-FFF2-40B4-BE49-F238E27FC236}">
                <a16:creationId xmlns:a16="http://schemas.microsoft.com/office/drawing/2014/main" id="{D70AC3A9-6ACF-1C10-E0FE-B1709FFCF44C}"/>
              </a:ext>
            </a:extLst>
          </p:cNvPr>
          <p:cNvGraphicFramePr>
            <a:graphicFrameLocks noGrp="1"/>
          </p:cNvGraphicFramePr>
          <p:nvPr>
            <p:extLst>
              <p:ext uri="{D42A27DB-BD31-4B8C-83A1-F6EECF244321}">
                <p14:modId xmlns:p14="http://schemas.microsoft.com/office/powerpoint/2010/main" val="3794116940"/>
              </p:ext>
            </p:extLst>
          </p:nvPr>
        </p:nvGraphicFramePr>
        <p:xfrm>
          <a:off x="497711" y="863328"/>
          <a:ext cx="11547985" cy="5670822"/>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850809">
                  <a:extLst>
                    <a:ext uri="{9D8B030D-6E8A-4147-A177-3AD203B41FA5}">
                      <a16:colId xmlns:a16="http://schemas.microsoft.com/office/drawing/2014/main" val="134053511"/>
                    </a:ext>
                  </a:extLst>
                </a:gridCol>
                <a:gridCol w="8955655">
                  <a:extLst>
                    <a:ext uri="{9D8B030D-6E8A-4147-A177-3AD203B41FA5}">
                      <a16:colId xmlns:a16="http://schemas.microsoft.com/office/drawing/2014/main" val="3343669445"/>
                    </a:ext>
                  </a:extLst>
                </a:gridCol>
              </a:tblGrid>
              <a:tr h="374153">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a:solidFill>
                            <a:schemeClr val="bg1"/>
                          </a:solidFill>
                          <a:latin typeface="+mn-ea"/>
                          <a:ea typeface="+mn-ea"/>
                        </a:rPr>
                        <a:t>概要</a:t>
                      </a:r>
                      <a:endParaRPr kumimoji="1" lang="ja-JP" altLang="en-US" sz="1400" b="1" dirty="0">
                        <a:solidFill>
                          <a:schemeClr val="bg1"/>
                        </a:solidFill>
                        <a:latin typeface="+mn-ea"/>
                        <a:ea typeface="+mn-ea"/>
                      </a:endParaRPr>
                    </a:p>
                  </a:txBody>
                  <a:tcPr anchor="ctr">
                    <a:solidFill>
                      <a:srgbClr val="0070C0"/>
                    </a:solidFill>
                  </a:tcPr>
                </a:tc>
                <a:extLst>
                  <a:ext uri="{0D108BD9-81ED-4DB2-BD59-A6C34878D82A}">
                    <a16:rowId xmlns:a16="http://schemas.microsoft.com/office/drawing/2014/main" val="1860205053"/>
                  </a:ext>
                </a:extLst>
              </a:tr>
              <a:tr h="5296669">
                <a:tc>
                  <a:txBody>
                    <a:bodyPr/>
                    <a:lstStyle/>
                    <a:p>
                      <a:pPr algn="ctr"/>
                      <a:r>
                        <a:rPr kumimoji="1" lang="en-US" altLang="ja-JP" sz="1600" dirty="0">
                          <a:solidFill>
                            <a:schemeClr val="tx1"/>
                          </a:solidFill>
                          <a:latin typeface="+mn-ea"/>
                          <a:ea typeface="+mn-ea"/>
                        </a:rPr>
                        <a:t>2</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機能改善</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1817764507"/>
                  </a:ext>
                </a:extLst>
              </a:tr>
            </a:tbl>
          </a:graphicData>
        </a:graphic>
      </p:graphicFrame>
      <p:pic>
        <p:nvPicPr>
          <p:cNvPr id="31" name="図 30" descr="ケーキ, グリーン, 作品, テーブル が含まれている画像&#10;&#10;AI 生成コンテンツは誤りを含む可能性があります。">
            <a:extLst>
              <a:ext uri="{FF2B5EF4-FFF2-40B4-BE49-F238E27FC236}">
                <a16:creationId xmlns:a16="http://schemas.microsoft.com/office/drawing/2014/main" id="{9C355A71-8CA6-ED31-CB4B-56E314105665}"/>
              </a:ext>
            </a:extLst>
          </p:cNvPr>
          <p:cNvPicPr>
            <a:picLocks noChangeAspect="1"/>
          </p:cNvPicPr>
          <p:nvPr/>
        </p:nvPicPr>
        <p:blipFill>
          <a:blip r:embed="rId2"/>
          <a:stretch>
            <a:fillRect/>
          </a:stretch>
        </p:blipFill>
        <p:spPr>
          <a:xfrm>
            <a:off x="3231667" y="1599455"/>
            <a:ext cx="4275645" cy="2326318"/>
          </a:xfrm>
          <a:prstGeom prst="rect">
            <a:avLst/>
          </a:prstGeom>
        </p:spPr>
      </p:pic>
      <p:pic>
        <p:nvPicPr>
          <p:cNvPr id="33" name="図 32" descr="テーブル, 横たわる, グループ, ベッド が含まれている画像&#10;&#10;AI 生成コンテンツは誤りを含む可能性があります。">
            <a:extLst>
              <a:ext uri="{FF2B5EF4-FFF2-40B4-BE49-F238E27FC236}">
                <a16:creationId xmlns:a16="http://schemas.microsoft.com/office/drawing/2014/main" id="{B887C800-8B2F-2A5C-FE81-56B303878848}"/>
              </a:ext>
            </a:extLst>
          </p:cNvPr>
          <p:cNvPicPr>
            <a:picLocks noChangeAspect="1"/>
          </p:cNvPicPr>
          <p:nvPr/>
        </p:nvPicPr>
        <p:blipFill>
          <a:blip r:embed="rId3"/>
          <a:stretch>
            <a:fillRect/>
          </a:stretch>
        </p:blipFill>
        <p:spPr>
          <a:xfrm>
            <a:off x="7623258" y="1599455"/>
            <a:ext cx="4163006" cy="2288888"/>
          </a:xfrm>
          <a:prstGeom prst="rect">
            <a:avLst/>
          </a:prstGeom>
        </p:spPr>
      </p:pic>
      <p:pic>
        <p:nvPicPr>
          <p:cNvPr id="35" name="図 34" descr="マップ&#10;&#10;AI 生成コンテンツは誤りを含む可能性があります。">
            <a:extLst>
              <a:ext uri="{FF2B5EF4-FFF2-40B4-BE49-F238E27FC236}">
                <a16:creationId xmlns:a16="http://schemas.microsoft.com/office/drawing/2014/main" id="{0497B6CE-B194-CD6E-4A0B-A7C4B5F71911}"/>
              </a:ext>
            </a:extLst>
          </p:cNvPr>
          <p:cNvPicPr>
            <a:picLocks noChangeAspect="1"/>
          </p:cNvPicPr>
          <p:nvPr/>
        </p:nvPicPr>
        <p:blipFill>
          <a:blip r:embed="rId4"/>
          <a:stretch>
            <a:fillRect/>
          </a:stretch>
        </p:blipFill>
        <p:spPr>
          <a:xfrm>
            <a:off x="7623258" y="3890166"/>
            <a:ext cx="4172532" cy="2268152"/>
          </a:xfrm>
          <a:prstGeom prst="rect">
            <a:avLst/>
          </a:prstGeom>
        </p:spPr>
      </p:pic>
      <p:sp>
        <p:nvSpPr>
          <p:cNvPr id="36" name="正方形/長方形 35">
            <a:extLst>
              <a:ext uri="{FF2B5EF4-FFF2-40B4-BE49-F238E27FC236}">
                <a16:creationId xmlns:a16="http://schemas.microsoft.com/office/drawing/2014/main" id="{E484922D-2FAC-6912-8610-F1B6D81A4425}"/>
              </a:ext>
            </a:extLst>
          </p:cNvPr>
          <p:cNvSpPr/>
          <p:nvPr/>
        </p:nvSpPr>
        <p:spPr>
          <a:xfrm>
            <a:off x="7623258" y="1599455"/>
            <a:ext cx="1120672" cy="322217"/>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t>Before</a:t>
            </a:r>
            <a:endParaRPr kumimoji="1" lang="ja-JP" altLang="en-US" sz="1600" b="1" dirty="0"/>
          </a:p>
        </p:txBody>
      </p:sp>
      <p:sp>
        <p:nvSpPr>
          <p:cNvPr id="37" name="正方形/長方形 36">
            <a:extLst>
              <a:ext uri="{FF2B5EF4-FFF2-40B4-BE49-F238E27FC236}">
                <a16:creationId xmlns:a16="http://schemas.microsoft.com/office/drawing/2014/main" id="{B5EE3192-8510-F042-97F2-0EA95AE5F28C}"/>
              </a:ext>
            </a:extLst>
          </p:cNvPr>
          <p:cNvSpPr/>
          <p:nvPr/>
        </p:nvSpPr>
        <p:spPr>
          <a:xfrm>
            <a:off x="7623258" y="3908444"/>
            <a:ext cx="1120672" cy="322217"/>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t>After</a:t>
            </a:r>
            <a:endParaRPr kumimoji="1" lang="ja-JP" altLang="en-US" sz="1600" b="1" dirty="0"/>
          </a:p>
        </p:txBody>
      </p:sp>
      <p:sp>
        <p:nvSpPr>
          <p:cNvPr id="39" name="矢印: 右 38">
            <a:extLst>
              <a:ext uri="{FF2B5EF4-FFF2-40B4-BE49-F238E27FC236}">
                <a16:creationId xmlns:a16="http://schemas.microsoft.com/office/drawing/2014/main" id="{EFBD4030-DDF1-2508-7D77-396878D43401}"/>
              </a:ext>
            </a:extLst>
          </p:cNvPr>
          <p:cNvSpPr/>
          <p:nvPr/>
        </p:nvSpPr>
        <p:spPr>
          <a:xfrm>
            <a:off x="7185336" y="2319332"/>
            <a:ext cx="473725" cy="87033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矢印: 右 39">
            <a:extLst>
              <a:ext uri="{FF2B5EF4-FFF2-40B4-BE49-F238E27FC236}">
                <a16:creationId xmlns:a16="http://schemas.microsoft.com/office/drawing/2014/main" id="{429AABB5-90DE-6122-D85C-4527583C1C58}"/>
              </a:ext>
            </a:extLst>
          </p:cNvPr>
          <p:cNvSpPr/>
          <p:nvPr/>
        </p:nvSpPr>
        <p:spPr>
          <a:xfrm rot="2050233">
            <a:off x="7093912" y="3127396"/>
            <a:ext cx="473725" cy="87033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吹き出し: 角を丸めた四角形 3">
            <a:extLst>
              <a:ext uri="{FF2B5EF4-FFF2-40B4-BE49-F238E27FC236}">
                <a16:creationId xmlns:a16="http://schemas.microsoft.com/office/drawing/2014/main" id="{7884A8E6-6E72-F028-AB7E-792D55F0EAEE}"/>
              </a:ext>
            </a:extLst>
          </p:cNvPr>
          <p:cNvSpPr/>
          <p:nvPr/>
        </p:nvSpPr>
        <p:spPr>
          <a:xfrm>
            <a:off x="9276201" y="4415150"/>
            <a:ext cx="571778" cy="422514"/>
          </a:xfrm>
          <a:prstGeom prst="wedgeRoundRectCallout">
            <a:avLst>
              <a:gd name="adj1" fmla="val 74257"/>
              <a:gd name="adj2" fmla="val 5299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①</a:t>
            </a:r>
          </a:p>
        </p:txBody>
      </p:sp>
      <p:sp>
        <p:nvSpPr>
          <p:cNvPr id="5" name="吹き出し: 角を丸めた四角形 4">
            <a:extLst>
              <a:ext uri="{FF2B5EF4-FFF2-40B4-BE49-F238E27FC236}">
                <a16:creationId xmlns:a16="http://schemas.microsoft.com/office/drawing/2014/main" id="{9740978E-A820-C56E-B8DC-1ABB28BADF6E}"/>
              </a:ext>
            </a:extLst>
          </p:cNvPr>
          <p:cNvSpPr/>
          <p:nvPr/>
        </p:nvSpPr>
        <p:spPr>
          <a:xfrm>
            <a:off x="10088276" y="5609062"/>
            <a:ext cx="571778" cy="422514"/>
          </a:xfrm>
          <a:prstGeom prst="wedgeRoundRectCallout">
            <a:avLst>
              <a:gd name="adj1" fmla="val -79885"/>
              <a:gd name="adj2" fmla="val -3566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➁</a:t>
            </a:r>
          </a:p>
        </p:txBody>
      </p:sp>
      <p:sp>
        <p:nvSpPr>
          <p:cNvPr id="7" name="フローチャート: 代替処理 6">
            <a:extLst>
              <a:ext uri="{FF2B5EF4-FFF2-40B4-BE49-F238E27FC236}">
                <a16:creationId xmlns:a16="http://schemas.microsoft.com/office/drawing/2014/main" id="{74A9411F-46E8-B46E-49EE-5ADF4F08B875}"/>
              </a:ext>
            </a:extLst>
          </p:cNvPr>
          <p:cNvSpPr/>
          <p:nvPr/>
        </p:nvSpPr>
        <p:spPr>
          <a:xfrm>
            <a:off x="3231667" y="4069552"/>
            <a:ext cx="4275645" cy="2088766"/>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1100" b="1" dirty="0"/>
              <a:t>■変更点</a:t>
            </a:r>
            <a:endParaRPr kumimoji="1" lang="en-US" altLang="ja-JP" sz="1100" b="1" dirty="0"/>
          </a:p>
          <a:p>
            <a:pPr>
              <a:lnSpc>
                <a:spcPct val="150000"/>
              </a:lnSpc>
            </a:pPr>
            <a:r>
              <a:rPr kumimoji="1" lang="ja-JP" altLang="en-US" sz="1100" b="1" dirty="0"/>
              <a:t>①道路中心線に沿った出力（高さ含む）</a:t>
            </a:r>
            <a:endParaRPr kumimoji="1" lang="en-US" altLang="ja-JP" sz="1100" b="1" dirty="0"/>
          </a:p>
          <a:p>
            <a:pPr>
              <a:lnSpc>
                <a:spcPct val="150000"/>
              </a:lnSpc>
            </a:pPr>
            <a:r>
              <a:rPr kumimoji="1" lang="ja-JP" altLang="en-US" sz="1100" b="1" dirty="0"/>
              <a:t>➁ ラベル構成の変更（</a:t>
            </a:r>
            <a:r>
              <a:rPr kumimoji="1" lang="en-US" altLang="ja-JP" sz="1100" b="1" dirty="0"/>
              <a:t>※</a:t>
            </a:r>
            <a:r>
              <a:rPr kumimoji="1" lang="ja-JP" altLang="en-US" sz="1100" b="1" dirty="0"/>
              <a:t>以下は参考名称）</a:t>
            </a:r>
            <a:endParaRPr kumimoji="1" lang="en-US" altLang="ja-JP" sz="1100" b="1" dirty="0"/>
          </a:p>
          <a:p>
            <a:pPr>
              <a:lnSpc>
                <a:spcPct val="150000"/>
              </a:lnSpc>
            </a:pPr>
            <a:r>
              <a:rPr kumimoji="1" lang="en-US" altLang="ja-JP" sz="1100" b="1" dirty="0"/>
              <a:t> [1]BP (Begin Point)</a:t>
            </a:r>
            <a:r>
              <a:rPr kumimoji="1" lang="ja-JP" altLang="en-US" sz="1100" b="1" dirty="0"/>
              <a:t>：全体の始点</a:t>
            </a:r>
            <a:endParaRPr kumimoji="1" lang="en-US" altLang="ja-JP" sz="1100" b="1" dirty="0"/>
          </a:p>
          <a:p>
            <a:pPr>
              <a:lnSpc>
                <a:spcPct val="150000"/>
              </a:lnSpc>
            </a:pPr>
            <a:r>
              <a:rPr kumimoji="1" lang="en-US" altLang="ja-JP" sz="1100" b="1" dirty="0"/>
              <a:t> [2]EP (End Point)</a:t>
            </a:r>
            <a:r>
              <a:rPr kumimoji="1" lang="ja-JP" altLang="en-US" sz="1100" b="1" dirty="0"/>
              <a:t>：全体の終点</a:t>
            </a:r>
            <a:endParaRPr kumimoji="1" lang="en-US" altLang="ja-JP" sz="1100" b="1" dirty="0"/>
          </a:p>
          <a:p>
            <a:pPr>
              <a:lnSpc>
                <a:spcPct val="150000"/>
              </a:lnSpc>
            </a:pPr>
            <a:r>
              <a:rPr kumimoji="1" lang="en-US" altLang="ja-JP" sz="1100" b="1" dirty="0"/>
              <a:t> [3]SP (Station Point)</a:t>
            </a:r>
            <a:r>
              <a:rPr kumimoji="1" lang="ja-JP" altLang="en-US" sz="1100" b="1" dirty="0"/>
              <a:t>：中間制御点の中心線上最寄りの点</a:t>
            </a:r>
            <a:endParaRPr kumimoji="1" lang="en-US" altLang="ja-JP" sz="1100" b="1" dirty="0"/>
          </a:p>
          <a:p>
            <a:pPr>
              <a:lnSpc>
                <a:spcPct val="150000"/>
              </a:lnSpc>
            </a:pPr>
            <a:r>
              <a:rPr kumimoji="1" lang="en-US" altLang="ja-JP" sz="1100" b="1" dirty="0"/>
              <a:t> [4]BC (Begin Curve)</a:t>
            </a:r>
            <a:r>
              <a:rPr kumimoji="1" lang="ja-JP" altLang="en-US" sz="1100" b="1" dirty="0"/>
              <a:t>：カーブの開始点</a:t>
            </a:r>
            <a:endParaRPr kumimoji="1" lang="en-US" altLang="ja-JP" sz="1100" b="1" dirty="0"/>
          </a:p>
          <a:p>
            <a:pPr>
              <a:lnSpc>
                <a:spcPct val="150000"/>
              </a:lnSpc>
            </a:pPr>
            <a:r>
              <a:rPr kumimoji="1" lang="en-US" altLang="ja-JP" sz="1100" b="1" dirty="0"/>
              <a:t> [5]EC (End Curve)</a:t>
            </a:r>
            <a:r>
              <a:rPr kumimoji="1" lang="ja-JP" altLang="en-US" sz="1100" b="1" dirty="0"/>
              <a:t>：カーブの終了点</a:t>
            </a:r>
            <a:endParaRPr kumimoji="1" lang="ja-JP" altLang="en-US" sz="1100" dirty="0"/>
          </a:p>
        </p:txBody>
      </p:sp>
      <p:sp>
        <p:nvSpPr>
          <p:cNvPr id="8" name="正方形/長方形 7">
            <a:extLst>
              <a:ext uri="{FF2B5EF4-FFF2-40B4-BE49-F238E27FC236}">
                <a16:creationId xmlns:a16="http://schemas.microsoft.com/office/drawing/2014/main" id="{C3458485-5F47-5CE1-6184-624495F9B9B5}"/>
              </a:ext>
            </a:extLst>
          </p:cNvPr>
          <p:cNvSpPr/>
          <p:nvPr/>
        </p:nvSpPr>
        <p:spPr>
          <a:xfrm>
            <a:off x="3231667" y="1626226"/>
            <a:ext cx="1120672" cy="322217"/>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t>仮設道路</a:t>
            </a:r>
          </a:p>
        </p:txBody>
      </p:sp>
    </p:spTree>
    <p:extLst>
      <p:ext uri="{BB962C8B-B14F-4D97-AF65-F5344CB8AC3E}">
        <p14:creationId xmlns:p14="http://schemas.microsoft.com/office/powerpoint/2010/main" val="1712865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75189-DE80-B909-0C16-B9D95DF0094F}"/>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8B72DB5-267E-BC04-C247-0887F6A608CA}"/>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10" name="表 5">
            <a:extLst>
              <a:ext uri="{FF2B5EF4-FFF2-40B4-BE49-F238E27FC236}">
                <a16:creationId xmlns:a16="http://schemas.microsoft.com/office/drawing/2014/main" id="{D70AC3A9-6ACF-1C10-E0FE-B1709FFCF44C}"/>
              </a:ext>
            </a:extLst>
          </p:cNvPr>
          <p:cNvGraphicFramePr>
            <a:graphicFrameLocks noGrp="1"/>
          </p:cNvGraphicFramePr>
          <p:nvPr/>
        </p:nvGraphicFramePr>
        <p:xfrm>
          <a:off x="497711" y="863328"/>
          <a:ext cx="11547985" cy="5670822"/>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850809">
                  <a:extLst>
                    <a:ext uri="{9D8B030D-6E8A-4147-A177-3AD203B41FA5}">
                      <a16:colId xmlns:a16="http://schemas.microsoft.com/office/drawing/2014/main" val="134053511"/>
                    </a:ext>
                  </a:extLst>
                </a:gridCol>
                <a:gridCol w="8955655">
                  <a:extLst>
                    <a:ext uri="{9D8B030D-6E8A-4147-A177-3AD203B41FA5}">
                      <a16:colId xmlns:a16="http://schemas.microsoft.com/office/drawing/2014/main" val="3343669445"/>
                    </a:ext>
                  </a:extLst>
                </a:gridCol>
              </a:tblGrid>
              <a:tr h="374153">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a:solidFill>
                            <a:schemeClr val="bg1"/>
                          </a:solidFill>
                          <a:latin typeface="+mn-ea"/>
                          <a:ea typeface="+mn-ea"/>
                        </a:rPr>
                        <a:t>概要</a:t>
                      </a:r>
                      <a:endParaRPr kumimoji="1" lang="ja-JP" altLang="en-US" sz="1400" b="1" dirty="0">
                        <a:solidFill>
                          <a:schemeClr val="bg1"/>
                        </a:solidFill>
                        <a:latin typeface="+mn-ea"/>
                        <a:ea typeface="+mn-ea"/>
                      </a:endParaRPr>
                    </a:p>
                  </a:txBody>
                  <a:tcPr anchor="ctr">
                    <a:solidFill>
                      <a:srgbClr val="0070C0"/>
                    </a:solidFill>
                  </a:tcPr>
                </a:tc>
                <a:extLst>
                  <a:ext uri="{0D108BD9-81ED-4DB2-BD59-A6C34878D82A}">
                    <a16:rowId xmlns:a16="http://schemas.microsoft.com/office/drawing/2014/main" val="1860205053"/>
                  </a:ext>
                </a:extLst>
              </a:tr>
              <a:tr h="5296669">
                <a:tc>
                  <a:txBody>
                    <a:bodyPr/>
                    <a:lstStyle/>
                    <a:p>
                      <a:pPr algn="ctr"/>
                      <a:r>
                        <a:rPr kumimoji="1" lang="en-US" altLang="ja-JP" sz="1600" dirty="0">
                          <a:solidFill>
                            <a:schemeClr val="tx1"/>
                          </a:solidFill>
                          <a:latin typeface="+mn-ea"/>
                          <a:ea typeface="+mn-ea"/>
                        </a:rPr>
                        <a:t>2</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機能改善</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1817764507"/>
                  </a:ext>
                </a:extLst>
              </a:tr>
            </a:tbl>
          </a:graphicData>
        </a:graphic>
      </p:graphicFrame>
      <p:pic>
        <p:nvPicPr>
          <p:cNvPr id="12" name="図 11" descr="カラフルなパラソル&#10;&#10;AI 生成コンテンツは誤りを含む可能性があります。">
            <a:extLst>
              <a:ext uri="{FF2B5EF4-FFF2-40B4-BE49-F238E27FC236}">
                <a16:creationId xmlns:a16="http://schemas.microsoft.com/office/drawing/2014/main" id="{3C65F2B8-1CEB-564E-546D-A58728494B42}"/>
              </a:ext>
            </a:extLst>
          </p:cNvPr>
          <p:cNvPicPr>
            <a:picLocks noChangeAspect="1"/>
          </p:cNvPicPr>
          <p:nvPr/>
        </p:nvPicPr>
        <p:blipFill>
          <a:blip r:embed="rId2"/>
          <a:stretch>
            <a:fillRect/>
          </a:stretch>
        </p:blipFill>
        <p:spPr>
          <a:xfrm>
            <a:off x="3900334" y="1388605"/>
            <a:ext cx="7215685" cy="1792854"/>
          </a:xfrm>
          <a:prstGeom prst="rect">
            <a:avLst/>
          </a:prstGeom>
        </p:spPr>
      </p:pic>
      <p:pic>
        <p:nvPicPr>
          <p:cNvPr id="14" name="図 13" descr="ダイアグラム が含まれている画像&#10;&#10;AI 生成コンテンツは誤りを含む可能性があります。">
            <a:extLst>
              <a:ext uri="{FF2B5EF4-FFF2-40B4-BE49-F238E27FC236}">
                <a16:creationId xmlns:a16="http://schemas.microsoft.com/office/drawing/2014/main" id="{877EF478-DE75-C556-18B3-B03D4A8C834B}"/>
              </a:ext>
            </a:extLst>
          </p:cNvPr>
          <p:cNvPicPr>
            <a:picLocks noChangeAspect="1"/>
          </p:cNvPicPr>
          <p:nvPr/>
        </p:nvPicPr>
        <p:blipFill>
          <a:blip r:embed="rId3"/>
          <a:stretch>
            <a:fillRect/>
          </a:stretch>
        </p:blipFill>
        <p:spPr>
          <a:xfrm>
            <a:off x="3900332" y="4857294"/>
            <a:ext cx="7215685" cy="1636182"/>
          </a:xfrm>
          <a:prstGeom prst="rect">
            <a:avLst/>
          </a:prstGeom>
        </p:spPr>
      </p:pic>
      <p:pic>
        <p:nvPicPr>
          <p:cNvPr id="16" name="図 15" descr="ボール, スポーツゲーム が含まれている画像&#10;&#10;AI 生成コンテンツは誤りを含む可能性があります。">
            <a:extLst>
              <a:ext uri="{FF2B5EF4-FFF2-40B4-BE49-F238E27FC236}">
                <a16:creationId xmlns:a16="http://schemas.microsoft.com/office/drawing/2014/main" id="{7D9AA4C1-A2F0-AF01-41AC-1474049AC43C}"/>
              </a:ext>
            </a:extLst>
          </p:cNvPr>
          <p:cNvPicPr>
            <a:picLocks noChangeAspect="1"/>
          </p:cNvPicPr>
          <p:nvPr/>
        </p:nvPicPr>
        <p:blipFill>
          <a:blip r:embed="rId4"/>
          <a:stretch>
            <a:fillRect/>
          </a:stretch>
        </p:blipFill>
        <p:spPr>
          <a:xfrm>
            <a:off x="3900333" y="3310980"/>
            <a:ext cx="7215685" cy="1472589"/>
          </a:xfrm>
          <a:prstGeom prst="rect">
            <a:avLst/>
          </a:prstGeom>
        </p:spPr>
      </p:pic>
      <p:sp>
        <p:nvSpPr>
          <p:cNvPr id="17" name="正方形/長方形 16">
            <a:extLst>
              <a:ext uri="{FF2B5EF4-FFF2-40B4-BE49-F238E27FC236}">
                <a16:creationId xmlns:a16="http://schemas.microsoft.com/office/drawing/2014/main" id="{DF3FBA44-A294-7CF5-BA46-5FC3E548BA79}"/>
              </a:ext>
            </a:extLst>
          </p:cNvPr>
          <p:cNvSpPr/>
          <p:nvPr/>
        </p:nvSpPr>
        <p:spPr>
          <a:xfrm>
            <a:off x="3900332" y="3314060"/>
            <a:ext cx="1120672" cy="322217"/>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t>Before</a:t>
            </a:r>
            <a:endParaRPr kumimoji="1" lang="ja-JP" altLang="en-US" sz="1600" b="1" dirty="0"/>
          </a:p>
        </p:txBody>
      </p:sp>
      <p:sp>
        <p:nvSpPr>
          <p:cNvPr id="18" name="正方形/長方形 17">
            <a:extLst>
              <a:ext uri="{FF2B5EF4-FFF2-40B4-BE49-F238E27FC236}">
                <a16:creationId xmlns:a16="http://schemas.microsoft.com/office/drawing/2014/main" id="{6F6E68A9-B70D-67D2-0069-BF62BE24114E}"/>
              </a:ext>
            </a:extLst>
          </p:cNvPr>
          <p:cNvSpPr/>
          <p:nvPr/>
        </p:nvSpPr>
        <p:spPr>
          <a:xfrm>
            <a:off x="3900332" y="4857294"/>
            <a:ext cx="1120672" cy="322217"/>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t>After</a:t>
            </a:r>
            <a:endParaRPr kumimoji="1" lang="ja-JP" altLang="en-US" sz="1600" b="1" dirty="0"/>
          </a:p>
        </p:txBody>
      </p:sp>
      <p:cxnSp>
        <p:nvCxnSpPr>
          <p:cNvPr id="20" name="直線矢印コネクタ 19">
            <a:extLst>
              <a:ext uri="{FF2B5EF4-FFF2-40B4-BE49-F238E27FC236}">
                <a16:creationId xmlns:a16="http://schemas.microsoft.com/office/drawing/2014/main" id="{354D1E5A-BE79-740B-CD45-8FE2077D3504}"/>
              </a:ext>
            </a:extLst>
          </p:cNvPr>
          <p:cNvCxnSpPr/>
          <p:nvPr/>
        </p:nvCxnSpPr>
        <p:spPr>
          <a:xfrm>
            <a:off x="10418233" y="1894901"/>
            <a:ext cx="0" cy="539827"/>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91384120-FAD5-7E7F-9DAC-4982922530D2}"/>
              </a:ext>
            </a:extLst>
          </p:cNvPr>
          <p:cNvCxnSpPr/>
          <p:nvPr/>
        </p:nvCxnSpPr>
        <p:spPr>
          <a:xfrm>
            <a:off x="10616536" y="5427505"/>
            <a:ext cx="0" cy="539827"/>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フローチャート: 代替処理 21">
            <a:extLst>
              <a:ext uri="{FF2B5EF4-FFF2-40B4-BE49-F238E27FC236}">
                <a16:creationId xmlns:a16="http://schemas.microsoft.com/office/drawing/2014/main" id="{A1A4C485-1ED6-B7F7-D527-54CBF6AAE1A7}"/>
              </a:ext>
            </a:extLst>
          </p:cNvPr>
          <p:cNvSpPr/>
          <p:nvPr/>
        </p:nvSpPr>
        <p:spPr>
          <a:xfrm>
            <a:off x="7849340" y="5906321"/>
            <a:ext cx="2568893" cy="587155"/>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1100" b="1" dirty="0"/>
              <a:t>道路の中心線の高さも一致</a:t>
            </a:r>
            <a:endParaRPr kumimoji="1" lang="ja-JP" altLang="en-US" sz="1100" dirty="0"/>
          </a:p>
        </p:txBody>
      </p:sp>
      <p:sp>
        <p:nvSpPr>
          <p:cNvPr id="23" name="正方形/長方形 22">
            <a:extLst>
              <a:ext uri="{FF2B5EF4-FFF2-40B4-BE49-F238E27FC236}">
                <a16:creationId xmlns:a16="http://schemas.microsoft.com/office/drawing/2014/main" id="{0D45B894-A97D-DEE7-9259-6A1A69ADFC8F}"/>
              </a:ext>
            </a:extLst>
          </p:cNvPr>
          <p:cNvSpPr/>
          <p:nvPr/>
        </p:nvSpPr>
        <p:spPr>
          <a:xfrm>
            <a:off x="3900332" y="1388605"/>
            <a:ext cx="1120672" cy="322217"/>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t>仮設道路</a:t>
            </a:r>
          </a:p>
        </p:txBody>
      </p:sp>
    </p:spTree>
    <p:extLst>
      <p:ext uri="{BB962C8B-B14F-4D97-AF65-F5344CB8AC3E}">
        <p14:creationId xmlns:p14="http://schemas.microsoft.com/office/powerpoint/2010/main" val="4209027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75189-DE80-B909-0C16-B9D95DF0094F}"/>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8B72DB5-267E-BC04-C247-0887F6A608CA}"/>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10" name="表 5">
            <a:extLst>
              <a:ext uri="{FF2B5EF4-FFF2-40B4-BE49-F238E27FC236}">
                <a16:creationId xmlns:a16="http://schemas.microsoft.com/office/drawing/2014/main" id="{D70AC3A9-6ACF-1C10-E0FE-B1709FFCF44C}"/>
              </a:ext>
            </a:extLst>
          </p:cNvPr>
          <p:cNvGraphicFramePr>
            <a:graphicFrameLocks noGrp="1"/>
          </p:cNvGraphicFramePr>
          <p:nvPr>
            <p:extLst>
              <p:ext uri="{D42A27DB-BD31-4B8C-83A1-F6EECF244321}">
                <p14:modId xmlns:p14="http://schemas.microsoft.com/office/powerpoint/2010/main" val="3003631189"/>
              </p:ext>
            </p:extLst>
          </p:nvPr>
        </p:nvGraphicFramePr>
        <p:xfrm>
          <a:off x="497711" y="863328"/>
          <a:ext cx="11547985" cy="5670822"/>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850809">
                  <a:extLst>
                    <a:ext uri="{9D8B030D-6E8A-4147-A177-3AD203B41FA5}">
                      <a16:colId xmlns:a16="http://schemas.microsoft.com/office/drawing/2014/main" val="134053511"/>
                    </a:ext>
                  </a:extLst>
                </a:gridCol>
                <a:gridCol w="8955655">
                  <a:extLst>
                    <a:ext uri="{9D8B030D-6E8A-4147-A177-3AD203B41FA5}">
                      <a16:colId xmlns:a16="http://schemas.microsoft.com/office/drawing/2014/main" val="3343669445"/>
                    </a:ext>
                  </a:extLst>
                </a:gridCol>
              </a:tblGrid>
              <a:tr h="374153">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a:solidFill>
                            <a:schemeClr val="bg1"/>
                          </a:solidFill>
                          <a:latin typeface="+mn-ea"/>
                          <a:ea typeface="+mn-ea"/>
                        </a:rPr>
                        <a:t>概要</a:t>
                      </a:r>
                      <a:endParaRPr kumimoji="1" lang="ja-JP" altLang="en-US" sz="1400" b="1" dirty="0">
                        <a:solidFill>
                          <a:schemeClr val="bg1"/>
                        </a:solidFill>
                        <a:latin typeface="+mn-ea"/>
                        <a:ea typeface="+mn-ea"/>
                      </a:endParaRPr>
                    </a:p>
                  </a:txBody>
                  <a:tcPr anchor="ctr">
                    <a:solidFill>
                      <a:srgbClr val="0070C0"/>
                    </a:solidFill>
                  </a:tcPr>
                </a:tc>
                <a:extLst>
                  <a:ext uri="{0D108BD9-81ED-4DB2-BD59-A6C34878D82A}">
                    <a16:rowId xmlns:a16="http://schemas.microsoft.com/office/drawing/2014/main" val="1860205053"/>
                  </a:ext>
                </a:extLst>
              </a:tr>
              <a:tr h="5296669">
                <a:tc>
                  <a:txBody>
                    <a:bodyPr/>
                    <a:lstStyle/>
                    <a:p>
                      <a:pPr algn="ctr"/>
                      <a:r>
                        <a:rPr kumimoji="1" lang="en-US" altLang="ja-JP" sz="1600" dirty="0">
                          <a:solidFill>
                            <a:schemeClr val="tx1"/>
                          </a:solidFill>
                          <a:latin typeface="+mn-ea"/>
                          <a:ea typeface="+mn-ea"/>
                        </a:rPr>
                        <a:t>3</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機能改善</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概要：中心線形データに作成される断面線を変更</a:t>
                      </a:r>
                      <a:endParaRPr kumimoji="1" lang="en-US" altLang="ja-JP" sz="1600" b="0" i="0" kern="1200" dirty="0">
                        <a:solidFill>
                          <a:schemeClr val="tx1"/>
                        </a:solidFill>
                        <a:effectLst/>
                        <a:latin typeface="+mn-lt"/>
                        <a:ea typeface="+mn-ea"/>
                        <a:cs typeface="+mn-cs"/>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詳細：中心線形データの仕様変更に伴い、断面線の仕様も変更しました。断面線は中心線形</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データに沿って作成されるようになります。作成箇所は従来通り、ラベル表示位置に</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作成されます。</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1817764507"/>
                  </a:ext>
                </a:extLst>
              </a:tr>
            </a:tbl>
          </a:graphicData>
        </a:graphic>
      </p:graphicFrame>
      <p:pic>
        <p:nvPicPr>
          <p:cNvPr id="4" name="図 3">
            <a:extLst>
              <a:ext uri="{FF2B5EF4-FFF2-40B4-BE49-F238E27FC236}">
                <a16:creationId xmlns:a16="http://schemas.microsoft.com/office/drawing/2014/main" id="{8E98B5FB-6C5B-B0D3-7334-D054C66ABDF7}"/>
              </a:ext>
            </a:extLst>
          </p:cNvPr>
          <p:cNvPicPr>
            <a:picLocks noChangeAspect="1"/>
          </p:cNvPicPr>
          <p:nvPr/>
        </p:nvPicPr>
        <p:blipFill>
          <a:blip r:embed="rId2"/>
          <a:stretch>
            <a:fillRect/>
          </a:stretch>
        </p:blipFill>
        <p:spPr>
          <a:xfrm>
            <a:off x="3547431" y="2339082"/>
            <a:ext cx="7992379" cy="4064036"/>
          </a:xfrm>
          <a:prstGeom prst="rect">
            <a:avLst/>
          </a:prstGeom>
        </p:spPr>
      </p:pic>
      <p:sp>
        <p:nvSpPr>
          <p:cNvPr id="5" name="正方形/長方形 4">
            <a:extLst>
              <a:ext uri="{FF2B5EF4-FFF2-40B4-BE49-F238E27FC236}">
                <a16:creationId xmlns:a16="http://schemas.microsoft.com/office/drawing/2014/main" id="{1C53E171-8475-48C6-BC5D-3E090DF70C31}"/>
              </a:ext>
            </a:extLst>
          </p:cNvPr>
          <p:cNvSpPr/>
          <p:nvPr/>
        </p:nvSpPr>
        <p:spPr>
          <a:xfrm>
            <a:off x="7932145" y="2446202"/>
            <a:ext cx="3497855" cy="98279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lnSpc>
                <a:spcPct val="150000"/>
              </a:lnSpc>
              <a:buFont typeface="Arial" panose="020B0604020202020204" pitchFamily="34" charset="0"/>
              <a:buChar char="•"/>
            </a:pPr>
            <a:r>
              <a:rPr kumimoji="1" lang="ja-JP" altLang="en-US" sz="1200" b="1" dirty="0"/>
              <a:t>中心線形データに沿って断面線が作成</a:t>
            </a:r>
            <a:endParaRPr kumimoji="1" lang="en-US" altLang="ja-JP" sz="1200" b="1" dirty="0"/>
          </a:p>
          <a:p>
            <a:pPr marL="171450" indent="-171450">
              <a:lnSpc>
                <a:spcPct val="150000"/>
              </a:lnSpc>
              <a:buFont typeface="Arial" panose="020B0604020202020204" pitchFamily="34" charset="0"/>
              <a:buChar char="•"/>
            </a:pPr>
            <a:r>
              <a:rPr kumimoji="1" lang="ja-JP" altLang="en-US" sz="1200" b="1" dirty="0"/>
              <a:t>ラベル表示位置に断面線を作成</a:t>
            </a:r>
          </a:p>
        </p:txBody>
      </p:sp>
    </p:spTree>
    <p:extLst>
      <p:ext uri="{BB962C8B-B14F-4D97-AF65-F5344CB8AC3E}">
        <p14:creationId xmlns:p14="http://schemas.microsoft.com/office/powerpoint/2010/main" val="4177809880"/>
      </p:ext>
    </p:extLst>
  </p:cSld>
  <p:clrMapOvr>
    <a:masterClrMapping/>
  </p:clrMapOvr>
</p:sld>
</file>

<file path=ppt/theme/theme1.xml><?xml version="1.0" encoding="utf-8"?>
<a:theme xmlns:a="http://schemas.openxmlformats.org/drawingml/2006/main" name="表紙">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インデックス">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コンテンツ扉">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説明ページ">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a9389fa2-add8-4853-8b42-44b440df2f1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288394CA23402B409981E2E75D0C0376" ma:contentTypeVersion="7" ma:contentTypeDescription="新しいドキュメントを作成します。" ma:contentTypeScope="" ma:versionID="478387fcd5d32e7abd5ae6fa40c7a4a3">
  <xsd:schema xmlns:xsd="http://www.w3.org/2001/XMLSchema" xmlns:xs="http://www.w3.org/2001/XMLSchema" xmlns:p="http://schemas.microsoft.com/office/2006/metadata/properties" xmlns:ns3="a9389fa2-add8-4853-8b42-44b440df2f1e" xmlns:ns4="cbb0b6e0-80bc-41b7-8336-0b8443e8d384" targetNamespace="http://schemas.microsoft.com/office/2006/metadata/properties" ma:root="true" ma:fieldsID="6bfbbaa74efca2bf1f67cd2f8c74c9c8" ns3:_="" ns4:_="">
    <xsd:import namespace="a9389fa2-add8-4853-8b42-44b440df2f1e"/>
    <xsd:import namespace="cbb0b6e0-80bc-41b7-8336-0b8443e8d384"/>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389fa2-add8-4853-8b42-44b440df2f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b0b6e0-80bc-41b7-8336-0b8443e8d384" elementFormDefault="qualified">
    <xsd:import namespace="http://schemas.microsoft.com/office/2006/documentManagement/types"/>
    <xsd:import namespace="http://schemas.microsoft.com/office/infopath/2007/PartnerControls"/>
    <xsd:element name="SharedWithUsers" ma:index="11"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共有相手の詳細情報" ma:internalName="SharedWithDetails" ma:readOnly="true">
      <xsd:simpleType>
        <xsd:restriction base="dms:Note">
          <xsd:maxLength value="255"/>
        </xsd:restriction>
      </xsd:simpleType>
    </xsd:element>
    <xsd:element name="SharingHintHash" ma:index="13" nillable="true" ma:displayName="共有のヒントのハッシュ"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20F481-E198-416A-84A7-0B1B2644A2E8}">
  <ds:schemaRefs>
    <ds:schemaRef ds:uri="http://schemas.microsoft.com/sharepoint/v3/contenttype/forms"/>
  </ds:schemaRefs>
</ds:datastoreItem>
</file>

<file path=customXml/itemProps2.xml><?xml version="1.0" encoding="utf-8"?>
<ds:datastoreItem xmlns:ds="http://schemas.openxmlformats.org/officeDocument/2006/customXml" ds:itemID="{021EF08D-F8DA-4975-B7B2-B9EB78E5EC19}">
  <ds:schemaRefs>
    <ds:schemaRef ds:uri="http://schemas.microsoft.com/office/2006/documentManagement/types"/>
    <ds:schemaRef ds:uri="http://www.w3.org/XML/1998/namespace"/>
    <ds:schemaRef ds:uri="cbb0b6e0-80bc-41b7-8336-0b8443e8d384"/>
    <ds:schemaRef ds:uri="http://schemas.microsoft.com/office/infopath/2007/PartnerControls"/>
    <ds:schemaRef ds:uri="a9389fa2-add8-4853-8b42-44b440df2f1e"/>
    <ds:schemaRef ds:uri="http://purl.org/dc/elements/1.1/"/>
    <ds:schemaRef ds:uri="http://purl.org/dc/dcmitype/"/>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B6B30520-D278-4788-82ED-FBCEF90C2A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389fa2-add8-4853-8b42-44b440df2f1e"/>
    <ds:schemaRef ds:uri="cbb0b6e0-80bc-41b7-8336-0b8443e8d3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37303</TotalTime>
  <Words>1739</Words>
  <Application>Microsoft Office PowerPoint</Application>
  <PresentationFormat>ワイド画面</PresentationFormat>
  <Paragraphs>207</Paragraphs>
  <Slides>16</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4</vt:i4>
      </vt:variant>
      <vt:variant>
        <vt:lpstr>スライド タイトル</vt:lpstr>
      </vt:variant>
      <vt:variant>
        <vt:i4>16</vt:i4>
      </vt:variant>
    </vt:vector>
  </HeadingPairs>
  <TitlesOfParts>
    <vt:vector size="27" baseType="lpstr">
      <vt:lpstr>Meiryo UI</vt:lpstr>
      <vt:lpstr>小塚ゴシック Pr6N B</vt:lpstr>
      <vt:lpstr>游ゴシック</vt:lpstr>
      <vt:lpstr>游ゴシック Light</vt:lpstr>
      <vt:lpstr>游ゴシック Medium</vt:lpstr>
      <vt:lpstr>Arial</vt:lpstr>
      <vt:lpstr>Lucida Sans Unicode</vt:lpstr>
      <vt:lpstr>表紙</vt:lpstr>
      <vt:lpstr>インデックス</vt:lpstr>
      <vt:lpstr>コンテンツ扉</vt:lpstr>
      <vt:lpstr>説明ページ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石上 学</dc:creator>
  <cp:lastModifiedBy>田中 祐輔</cp:lastModifiedBy>
  <cp:revision>596</cp:revision>
  <dcterms:created xsi:type="dcterms:W3CDTF">2021-03-26T09:54:52Z</dcterms:created>
  <dcterms:modified xsi:type="dcterms:W3CDTF">2025-12-09T03:27:20Z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0x010100288394CA23402B409981E2E75D0C0376</vt:lpwstr>
  </property>
</Properties>
</file>