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37" r:id="rId9"/>
    <p:sldId id="439" r:id="rId10"/>
    <p:sldId id="484" r:id="rId11"/>
    <p:sldId id="494" r:id="rId12"/>
    <p:sldId id="500" r:id="rId13"/>
    <p:sldId id="501" r:id="rId14"/>
    <p:sldId id="502" r:id="rId15"/>
    <p:sldId id="503" r:id="rId16"/>
    <p:sldId id="504" r:id="rId17"/>
    <p:sldId id="505" r:id="rId18"/>
    <p:sldId id="30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31323A"/>
    <a:srgbClr val="0000DA"/>
    <a:srgbClr val="E5E8ED"/>
    <a:srgbClr val="4472C4"/>
    <a:srgbClr val="1B477D"/>
    <a:srgbClr val="106EBE"/>
    <a:srgbClr val="CBCBCB"/>
    <a:srgbClr val="562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C15A8-13BE-4567-9921-EA6711A388AE}" v="28" dt="2023-10-19T14:52:40.3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6279" autoAdjust="0"/>
  </p:normalViewPr>
  <p:slideViewPr>
    <p:cSldViewPr snapToGrid="0">
      <p:cViewPr varScale="1">
        <p:scale>
          <a:sx n="87" d="100"/>
          <a:sy n="87" d="100"/>
        </p:scale>
        <p:origin x="252" y="84"/>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2026.1.20</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06388282"/>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7</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概要：仮設道路と床掘で基準点の追加時に、正しく連番が付与されない問題を改修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詳細：仮設道路および床掘において、基準点追加時に正しく連番が付与されず、オブジェクト</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が崩れてしまう不具合を修正しました。これにより、基準点を追加した際に、追加位置</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に応じて正しい連番が付与されるようになりました。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3" name="図 2" descr="建物 が含まれている画像&#10;&#10;AI 生成コンテンツは誤りを含む可能性があります。">
            <a:extLst>
              <a:ext uri="{FF2B5EF4-FFF2-40B4-BE49-F238E27FC236}">
                <a16:creationId xmlns:a16="http://schemas.microsoft.com/office/drawing/2014/main" id="{849AAEE8-480E-2F41-F368-A3E8106C58D0}"/>
              </a:ext>
            </a:extLst>
          </p:cNvPr>
          <p:cNvPicPr>
            <a:picLocks noChangeAspect="1"/>
          </p:cNvPicPr>
          <p:nvPr/>
        </p:nvPicPr>
        <p:blipFill>
          <a:blip r:embed="rId2"/>
          <a:stretch>
            <a:fillRect/>
          </a:stretch>
        </p:blipFill>
        <p:spPr>
          <a:xfrm>
            <a:off x="3311984" y="2657475"/>
            <a:ext cx="8594539" cy="3418863"/>
          </a:xfrm>
          <a:prstGeom prst="rect">
            <a:avLst/>
          </a:prstGeom>
        </p:spPr>
      </p:pic>
      <p:sp>
        <p:nvSpPr>
          <p:cNvPr id="5" name="楕円 4">
            <a:extLst>
              <a:ext uri="{FF2B5EF4-FFF2-40B4-BE49-F238E27FC236}">
                <a16:creationId xmlns:a16="http://schemas.microsoft.com/office/drawing/2014/main" id="{2D43E7AD-4ED7-6B82-4320-CAA052E47C55}"/>
              </a:ext>
            </a:extLst>
          </p:cNvPr>
          <p:cNvSpPr/>
          <p:nvPr/>
        </p:nvSpPr>
        <p:spPr>
          <a:xfrm>
            <a:off x="6341533" y="3853566"/>
            <a:ext cx="1981200" cy="7776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0D9BCDD-1D17-BD72-F9D5-560397F7DF75}"/>
              </a:ext>
            </a:extLst>
          </p:cNvPr>
          <p:cNvSpPr/>
          <p:nvPr/>
        </p:nvSpPr>
        <p:spPr>
          <a:xfrm>
            <a:off x="6396903" y="3004434"/>
            <a:ext cx="1870460" cy="630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2</a:t>
            </a:r>
            <a:r>
              <a:rPr kumimoji="1" lang="ja-JP" altLang="en-US" sz="1100" b="1" dirty="0"/>
              <a:t>－</a:t>
            </a:r>
            <a:r>
              <a:rPr kumimoji="1" lang="en-US" altLang="ja-JP" sz="1100" b="1" dirty="0"/>
              <a:t>3</a:t>
            </a:r>
            <a:r>
              <a:rPr kumimoji="1" lang="ja-JP" altLang="en-US" sz="1100" b="1" dirty="0"/>
              <a:t>区間に基準点</a:t>
            </a:r>
            <a:r>
              <a:rPr kumimoji="1" lang="en-US" altLang="ja-JP" sz="1100" b="1" dirty="0"/>
              <a:t>4</a:t>
            </a:r>
            <a:r>
              <a:rPr kumimoji="1" lang="ja-JP" altLang="en-US" sz="1100" b="1" dirty="0"/>
              <a:t>が</a:t>
            </a:r>
            <a:endParaRPr kumimoji="1" lang="en-US" altLang="ja-JP" sz="1100" b="1" dirty="0"/>
          </a:p>
          <a:p>
            <a:pPr algn="ctr"/>
            <a:r>
              <a:rPr kumimoji="1" lang="ja-JP" altLang="en-US" sz="1100" b="1" dirty="0"/>
              <a:t>追加されてしまう</a:t>
            </a:r>
          </a:p>
        </p:txBody>
      </p:sp>
      <p:sp>
        <p:nvSpPr>
          <p:cNvPr id="8" name="正方形/長方形 7">
            <a:extLst>
              <a:ext uri="{FF2B5EF4-FFF2-40B4-BE49-F238E27FC236}">
                <a16:creationId xmlns:a16="http://schemas.microsoft.com/office/drawing/2014/main" id="{883F6A46-36FD-10AD-280A-553B565D8E80}"/>
              </a:ext>
            </a:extLst>
          </p:cNvPr>
          <p:cNvSpPr/>
          <p:nvPr/>
        </p:nvSpPr>
        <p:spPr>
          <a:xfrm>
            <a:off x="7520963" y="4980412"/>
            <a:ext cx="3715000" cy="7467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追加位置に応じて正しい番号が付与されるように改修</a:t>
            </a:r>
          </a:p>
        </p:txBody>
      </p:sp>
    </p:spTree>
    <p:extLst>
      <p:ext uri="{BB962C8B-B14F-4D97-AF65-F5344CB8AC3E}">
        <p14:creationId xmlns:p14="http://schemas.microsoft.com/office/powerpoint/2010/main" val="231440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486558902"/>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8</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概要：二次元図面および基準平面の位置により、土量計算ができない問題を改修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詳細：二次元図面および基準平面の位置により、土量計算ができない不具合を修正しました。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これにより、配置に関わらず正常に土量計算が行えるようになりました。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グラフィカル ユーザー インターフェイス が含まれている画像&#10;&#10;AI 生成コンテンツは誤りを含む可能性があります。">
            <a:extLst>
              <a:ext uri="{FF2B5EF4-FFF2-40B4-BE49-F238E27FC236}">
                <a16:creationId xmlns:a16="http://schemas.microsoft.com/office/drawing/2014/main" id="{89CA80A1-96F3-5CBA-59F6-E49571022799}"/>
              </a:ext>
            </a:extLst>
          </p:cNvPr>
          <p:cNvPicPr>
            <a:picLocks noChangeAspect="1"/>
          </p:cNvPicPr>
          <p:nvPr/>
        </p:nvPicPr>
        <p:blipFill>
          <a:blip r:embed="rId2"/>
          <a:stretch>
            <a:fillRect/>
          </a:stretch>
        </p:blipFill>
        <p:spPr>
          <a:xfrm>
            <a:off x="3257004" y="2216363"/>
            <a:ext cx="8666683" cy="4010265"/>
          </a:xfrm>
          <a:prstGeom prst="rect">
            <a:avLst/>
          </a:prstGeom>
        </p:spPr>
      </p:pic>
      <p:sp>
        <p:nvSpPr>
          <p:cNvPr id="5" name="正方形/長方形 4">
            <a:extLst>
              <a:ext uri="{FF2B5EF4-FFF2-40B4-BE49-F238E27FC236}">
                <a16:creationId xmlns:a16="http://schemas.microsoft.com/office/drawing/2014/main" id="{9D4E81C1-2E4A-2EA2-1370-89E368263D91}"/>
              </a:ext>
            </a:extLst>
          </p:cNvPr>
          <p:cNvSpPr/>
          <p:nvPr/>
        </p:nvSpPr>
        <p:spPr>
          <a:xfrm>
            <a:off x="3569475" y="5373189"/>
            <a:ext cx="1307325" cy="6893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FD1317D9-E3D6-9335-0709-6EDDF7EFD229}"/>
              </a:ext>
            </a:extLst>
          </p:cNvPr>
          <p:cNvSpPr/>
          <p:nvPr/>
        </p:nvSpPr>
        <p:spPr>
          <a:xfrm>
            <a:off x="6729821" y="2341925"/>
            <a:ext cx="4678407" cy="2174149"/>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左 6">
            <a:extLst>
              <a:ext uri="{FF2B5EF4-FFF2-40B4-BE49-F238E27FC236}">
                <a16:creationId xmlns:a16="http://schemas.microsoft.com/office/drawing/2014/main" id="{C9A69BBE-E4F8-BE31-70A7-EF2E312C3DF3}"/>
              </a:ext>
            </a:extLst>
          </p:cNvPr>
          <p:cNvSpPr/>
          <p:nvPr/>
        </p:nvSpPr>
        <p:spPr>
          <a:xfrm rot="19101546">
            <a:off x="5042610" y="4439301"/>
            <a:ext cx="1443821"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1440CDD-DD4C-1287-CCA8-92BB9AA3C5F6}"/>
              </a:ext>
            </a:extLst>
          </p:cNvPr>
          <p:cNvSpPr/>
          <p:nvPr/>
        </p:nvSpPr>
        <p:spPr>
          <a:xfrm>
            <a:off x="6271703" y="4999808"/>
            <a:ext cx="3715000" cy="7467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二次元図面の配置によって</a:t>
            </a:r>
            <a:endParaRPr kumimoji="1" lang="en-US" altLang="ja-JP" sz="1100" b="1" dirty="0"/>
          </a:p>
          <a:p>
            <a:pPr algn="ctr"/>
            <a:r>
              <a:rPr kumimoji="1" lang="ja-JP" altLang="en-US" sz="1100" b="1" dirty="0"/>
              <a:t>オブジェクトの土量計算ができない不具合を改修</a:t>
            </a:r>
          </a:p>
        </p:txBody>
      </p:sp>
    </p:spTree>
    <p:extLst>
      <p:ext uri="{BB962C8B-B14F-4D97-AF65-F5344CB8AC3E}">
        <p14:creationId xmlns:p14="http://schemas.microsoft.com/office/powerpoint/2010/main" val="421696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779697"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a:t>
            </a:r>
            <a:r>
              <a:rPr kumimoji="1" lang="en-US" altLang="ja-JP" dirty="0">
                <a:solidFill>
                  <a:prstClr val="black"/>
                </a:solidFill>
                <a:latin typeface="游ゴシック" panose="020B0400000000000000" pitchFamily="34" charset="-128"/>
                <a:ea typeface="游ゴシック" panose="020B0400000000000000" pitchFamily="34" charset="-128"/>
              </a:rPr>
              <a:t>Design3D</a:t>
            </a:r>
            <a:r>
              <a:rPr kumimoji="1" lang="ja-JP" altLang="en-US" dirty="0">
                <a:ea typeface="游ゴシック"/>
              </a:rPr>
              <a:t>のアップデートについて、以下の日程・内容にてリリースを致します。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1</a:t>
            </a:r>
            <a:r>
              <a:rPr lang="ja-JP" altLang="en-US" u="sng" dirty="0">
                <a:latin typeface="+mn-ea"/>
              </a:rPr>
              <a:t>月</a:t>
            </a:r>
            <a:r>
              <a:rPr lang="en-US" altLang="ja-JP" u="sng" dirty="0">
                <a:latin typeface="+mn-ea"/>
              </a:rPr>
              <a:t>20</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24:00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1514794859"/>
              </p:ext>
            </p:extLst>
          </p:nvPr>
        </p:nvGraphicFramePr>
        <p:xfrm>
          <a:off x="126946" y="2208097"/>
          <a:ext cx="11923057" cy="4376399"/>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338979">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1728833">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基準点連動機能</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の実装</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仮設道路において、</a:t>
                      </a:r>
                      <a:r>
                        <a:rPr kumimoji="1" lang="en-US" altLang="ja-JP" sz="1200" b="0" dirty="0">
                          <a:solidFill>
                            <a:schemeClr val="tx1"/>
                          </a:solidFill>
                          <a:latin typeface="+mn-ea"/>
                          <a:ea typeface="+mn-ea"/>
                        </a:rPr>
                        <a:t>3D</a:t>
                      </a:r>
                      <a:r>
                        <a:rPr kumimoji="1" lang="ja-JP" altLang="en-US" sz="1200" b="0" dirty="0">
                          <a:solidFill>
                            <a:schemeClr val="tx1"/>
                          </a:solidFill>
                          <a:latin typeface="+mn-ea"/>
                          <a:ea typeface="+mn-ea"/>
                        </a:rPr>
                        <a:t>ビュー上の基準点と縦断ビュー上の基準点が連動するようになりました。</a:t>
                      </a:r>
                      <a:r>
                        <a:rPr kumimoji="1" lang="en-US" altLang="ja-JP" sz="1200" b="0" dirty="0">
                          <a:solidFill>
                            <a:schemeClr val="tx1"/>
                          </a:solidFill>
                          <a:latin typeface="+mn-ea"/>
                          <a:ea typeface="+mn-ea"/>
                        </a:rPr>
                        <a:t>3D</a:t>
                      </a:r>
                      <a:r>
                        <a:rPr kumimoji="1" lang="ja-JP" altLang="en-US" sz="1200" b="0" dirty="0">
                          <a:solidFill>
                            <a:schemeClr val="tx1"/>
                          </a:solidFill>
                          <a:latin typeface="+mn-ea"/>
                          <a:ea typeface="+mn-ea"/>
                        </a:rPr>
                        <a:t>ビューで基準点を追加した場合は、縦断ビュー上の該当位置に ▲（三角マーカー） が表示されます。また、縦断ビューで基準点を追加した場合は、</a:t>
                      </a:r>
                      <a:r>
                        <a:rPr kumimoji="1" lang="en-US" altLang="ja-JP" sz="1200" b="0" dirty="0">
                          <a:solidFill>
                            <a:schemeClr val="tx1"/>
                          </a:solidFill>
                          <a:latin typeface="+mn-ea"/>
                          <a:ea typeface="+mn-ea"/>
                        </a:rPr>
                        <a:t>3D</a:t>
                      </a:r>
                      <a:r>
                        <a:rPr kumimoji="1" lang="ja-JP" altLang="en-US" sz="1200" b="0" dirty="0">
                          <a:solidFill>
                            <a:schemeClr val="tx1"/>
                          </a:solidFill>
                          <a:latin typeface="+mn-ea"/>
                          <a:ea typeface="+mn-ea"/>
                        </a:rPr>
                        <a:t>ビュー上の該当位置に 赤●（丸マーカー） が表示されます。なお、縦断ビュー上での基準点の編集仕様は追加元によって異なります。</a:t>
                      </a:r>
                      <a:r>
                        <a:rPr kumimoji="1" lang="en-US" altLang="ja-JP" sz="1200" b="0" dirty="0">
                          <a:solidFill>
                            <a:schemeClr val="tx1"/>
                          </a:solidFill>
                          <a:latin typeface="+mn-ea"/>
                          <a:ea typeface="+mn-ea"/>
                        </a:rPr>
                        <a:t>3D</a:t>
                      </a:r>
                      <a:r>
                        <a:rPr kumimoji="1" lang="ja-JP" altLang="en-US" sz="1200" b="0" dirty="0">
                          <a:solidFill>
                            <a:schemeClr val="tx1"/>
                          </a:solidFill>
                          <a:latin typeface="+mn-ea"/>
                          <a:ea typeface="+mn-ea"/>
                        </a:rPr>
                        <a:t>ビューで追加された基準点：高さ編集の </a:t>
                      </a:r>
                      <a:r>
                        <a:rPr kumimoji="1" lang="en-US" altLang="ja-JP" sz="1200" b="0" dirty="0">
                          <a:solidFill>
                            <a:schemeClr val="tx1"/>
                          </a:solidFill>
                          <a:latin typeface="+mn-ea"/>
                          <a:ea typeface="+mn-ea"/>
                        </a:rPr>
                        <a:t>ON / OFF </a:t>
                      </a:r>
                      <a:r>
                        <a:rPr kumimoji="1" lang="ja-JP" altLang="en-US" sz="1200" b="0" dirty="0">
                          <a:solidFill>
                            <a:schemeClr val="tx1"/>
                          </a:solidFill>
                          <a:latin typeface="+mn-ea"/>
                          <a:ea typeface="+mn-ea"/>
                        </a:rPr>
                        <a:t>切り替えが可能です。縦断ビューで追加された基準点：高さ編集を </a:t>
                      </a:r>
                      <a:r>
                        <a:rPr kumimoji="1" lang="en-US" altLang="ja-JP" sz="1200" b="0" dirty="0">
                          <a:solidFill>
                            <a:schemeClr val="tx1"/>
                          </a:solidFill>
                          <a:latin typeface="+mn-ea"/>
                          <a:ea typeface="+mn-ea"/>
                        </a:rPr>
                        <a:t>OFF </a:t>
                      </a:r>
                      <a:r>
                        <a:rPr kumimoji="1" lang="ja-JP" altLang="en-US" sz="1200" b="0" dirty="0">
                          <a:solidFill>
                            <a:schemeClr val="tx1"/>
                          </a:solidFill>
                          <a:latin typeface="+mn-ea"/>
                          <a:ea typeface="+mn-ea"/>
                        </a:rPr>
                        <a:t>に変更することはできません。</a:t>
                      </a:r>
                    </a:p>
                  </a:txBody>
                  <a:tcPr anchor="ctr">
                    <a:solidFill>
                      <a:schemeClr val="bg1"/>
                    </a:solidFill>
                  </a:tcPr>
                </a:tc>
                <a:extLst>
                  <a:ext uri="{0D108BD9-81ED-4DB2-BD59-A6C34878D82A}">
                    <a16:rowId xmlns:a16="http://schemas.microsoft.com/office/drawing/2014/main" val="2449972710"/>
                  </a:ext>
                </a:extLst>
              </a:tr>
              <a:tr h="792480">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背景画像のデフォルト表示の変更</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背景画像のデフォルト表示が「</a:t>
                      </a:r>
                      <a:r>
                        <a:rPr kumimoji="1" lang="en-US" altLang="ja-JP" sz="1200" b="0" dirty="0">
                          <a:solidFill>
                            <a:schemeClr val="tx1"/>
                          </a:solidFill>
                          <a:latin typeface="+mn-ea"/>
                          <a:ea typeface="+mn-ea"/>
                        </a:rPr>
                        <a:t>ArcGIS World Imagery</a:t>
                      </a:r>
                      <a:r>
                        <a:rPr kumimoji="1" lang="ja-JP" altLang="en-US" sz="1200" b="0" dirty="0">
                          <a:solidFill>
                            <a:schemeClr val="tx1"/>
                          </a:solidFill>
                          <a:latin typeface="+mn-ea"/>
                          <a:ea typeface="+mn-ea"/>
                        </a:rPr>
                        <a:t>」に変更されました。これにより、</a:t>
                      </a: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側のデフォルト表示と統一され、出力時の背景画像の位置ずれを防止できるようになります。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731920540"/>
                  </a:ext>
                </a:extLst>
              </a:tr>
              <a:tr h="1516107">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ファイルアップロード時のスナックバーの表示統一</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「データレイヤーの追加」および「</a:t>
                      </a:r>
                      <a:r>
                        <a:rPr kumimoji="1" lang="en-US" altLang="ja-JP" sz="1200" b="0" dirty="0">
                          <a:solidFill>
                            <a:schemeClr val="tx1"/>
                          </a:solidFill>
                          <a:latin typeface="+mn-ea"/>
                          <a:ea typeface="+mn-ea"/>
                        </a:rPr>
                        <a:t>Groupware</a:t>
                      </a: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への出力」に関するスナックバーの成功・失敗時のメッセージが統一されました。以下が統一後のメッセージ例になります。</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・成功時：「～成功しました。」</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・失敗時</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タイムアウト</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：「データのアップロードに時間を要しております。～」</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・失敗時</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その他エラー</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：「～失敗しました。」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944540628"/>
                  </a:ext>
                </a:extLst>
              </a:tr>
            </a:tbl>
          </a:graphicData>
        </a:graphic>
      </p:graphicFrame>
    </p:spTree>
    <p:extLst>
      <p:ext uri="{BB962C8B-B14F-4D97-AF65-F5344CB8AC3E}">
        <p14:creationId xmlns:p14="http://schemas.microsoft.com/office/powerpoint/2010/main" val="83296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1005133667"/>
              </p:ext>
            </p:extLst>
          </p:nvPr>
        </p:nvGraphicFramePr>
        <p:xfrm>
          <a:off x="126946" y="893647"/>
          <a:ext cx="11923057" cy="5392853"/>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373227">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790526">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点間計測で作成時のデフォルト表示を変更</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点間計測において、作成後のデフォルト表示が </a:t>
                      </a:r>
                      <a:r>
                        <a:rPr kumimoji="1" lang="en-US" altLang="ja-JP" sz="1200" b="0" dirty="0">
                          <a:solidFill>
                            <a:schemeClr val="tx1"/>
                          </a:solidFill>
                          <a:latin typeface="+mn-ea"/>
                          <a:ea typeface="+mn-ea"/>
                        </a:rPr>
                        <a:t>ON </a:t>
                      </a:r>
                      <a:r>
                        <a:rPr kumimoji="1" lang="ja-JP" altLang="en-US" sz="1200" b="0" dirty="0">
                          <a:solidFill>
                            <a:schemeClr val="tx1"/>
                          </a:solidFill>
                          <a:latin typeface="+mn-ea"/>
                          <a:ea typeface="+mn-ea"/>
                        </a:rPr>
                        <a:t>に変更されました。これにより、</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点を指定した直後に、計測結果が表示された状態で作成されるようになります。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461280551"/>
                  </a:ext>
                </a:extLst>
              </a:tr>
              <a:tr h="1152525">
                <a:tc>
                  <a:txBody>
                    <a:bodyPr/>
                    <a:lstStyle/>
                    <a:p>
                      <a:pPr algn="ctr"/>
                      <a:r>
                        <a:rPr kumimoji="1" lang="en-US" altLang="ja-JP" sz="1600" dirty="0">
                          <a:solidFill>
                            <a:schemeClr val="tx1"/>
                          </a:solidFill>
                          <a:latin typeface="+mn-lt"/>
                          <a:ea typeface="Meiryo UI" panose="020B0604030504040204" pitchFamily="50" charset="-128"/>
                        </a:rPr>
                        <a:t>5</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仮設道路の道路面編集時の右クリックメニューの仕様変更</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において、道路の中心線上以外で右クリックした場合にも、「追加」メニューが表示されるようになりました。これにより、指定した位置から最寄りの道路中心線上に基準点を追加できるようになります。従来は中心線上でのみ表示されていた「追加」メニューを、より容易に利用でき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r h="990600">
                <a:tc>
                  <a:txBody>
                    <a:bodyPr/>
                    <a:lstStyle/>
                    <a:p>
                      <a:pPr algn="ctr"/>
                      <a:r>
                        <a:rPr kumimoji="1" lang="en-US" altLang="ja-JP" sz="1600" dirty="0">
                          <a:solidFill>
                            <a:schemeClr val="tx1"/>
                          </a:solidFill>
                          <a:latin typeface="+mn-lt"/>
                          <a:ea typeface="Meiryo UI" panose="020B0604030504040204" pitchFamily="50" charset="-128"/>
                        </a:rPr>
                        <a:t>6</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仮設道路・床掘で基準点０－１区間の長さがピッチ未満だと道路面が作成されない問題を改修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仮設道路および床掘において、基準点の </a:t>
                      </a:r>
                      <a:r>
                        <a:rPr kumimoji="1" lang="en-US" altLang="ja-JP" sz="1200" b="0" dirty="0">
                          <a:solidFill>
                            <a:schemeClr val="tx1"/>
                          </a:solidFill>
                          <a:latin typeface="+mn-ea"/>
                          <a:ea typeface="+mn-ea"/>
                        </a:rPr>
                        <a:t>0–1 </a:t>
                      </a:r>
                      <a:r>
                        <a:rPr kumimoji="1" lang="ja-JP" altLang="en-US" sz="1200" b="0" dirty="0">
                          <a:solidFill>
                            <a:schemeClr val="tx1"/>
                          </a:solidFill>
                          <a:latin typeface="+mn-ea"/>
                          <a:ea typeface="+mn-ea"/>
                        </a:rPr>
                        <a:t>区間の長さがピッチ未満の場合に道路面が作成されない不具合を修正しました。これにより、区間の長さがピッチ未満となる場合でも、正常に道路面が作成されるようになりました。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510497852"/>
                  </a:ext>
                </a:extLst>
              </a:tr>
              <a:tr h="1009650">
                <a:tc>
                  <a:txBody>
                    <a:bodyPr/>
                    <a:lstStyle/>
                    <a:p>
                      <a:pPr algn="ctr"/>
                      <a:r>
                        <a:rPr kumimoji="1" lang="en-US" altLang="ja-JP" sz="1600" dirty="0">
                          <a:solidFill>
                            <a:schemeClr val="tx1"/>
                          </a:solidFill>
                          <a:latin typeface="+mn-lt"/>
                          <a:ea typeface="Meiryo UI" panose="020B0604030504040204" pitchFamily="50" charset="-128"/>
                        </a:rPr>
                        <a:t>7</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仮設道路と床掘で基準点の追加時に、正しく連番が付与されない問題を改修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および床掘において、基準点追加時に正しく連番が付与されず、オブジェクトが崩れてしまう不具合を修正しました。これにより、基準点を追加した際に、追加位置に応じて正しい連番が付与され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957416151"/>
                  </a:ext>
                </a:extLst>
              </a:tr>
              <a:tr h="1076325">
                <a:tc>
                  <a:txBody>
                    <a:bodyPr/>
                    <a:lstStyle/>
                    <a:p>
                      <a:pPr algn="ctr"/>
                      <a:r>
                        <a:rPr kumimoji="1" lang="en-US" altLang="ja-JP" sz="1600" dirty="0">
                          <a:solidFill>
                            <a:schemeClr val="tx1"/>
                          </a:solidFill>
                          <a:latin typeface="+mn-lt"/>
                          <a:ea typeface="Meiryo UI" panose="020B0604030504040204" pitchFamily="50" charset="-128"/>
                        </a:rPr>
                        <a:t>8</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二次元図面および基準平面の位置により、土量計算ができない問題を改修</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二次元図面および基準平面の位置により、土量計算ができない不具合を修正しました。これにより、配置に関わらず正常に土量計算が行えるようになりました。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923980494"/>
                  </a:ext>
                </a:extLst>
              </a:tr>
            </a:tbl>
          </a:graphicData>
        </a:graphic>
      </p:graphicFrame>
    </p:spTree>
    <p:extLst>
      <p:ext uri="{BB962C8B-B14F-4D97-AF65-F5344CB8AC3E}">
        <p14:creationId xmlns:p14="http://schemas.microsoft.com/office/powerpoint/2010/main" val="36243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232722207"/>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zh-TW"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基準点連動機能</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の実装</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詳細：仮設道路において、</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ビュー上の基準点と縦断ビュー上の基準点が連動するようになり</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ました。</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ビューで基準点を追加した場合は、縦断ビュー上の該当位置に「▲</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三角</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マーカー）」 が表示されます。また、縦断ビューで基準点を追加した場合は、</a:t>
                      </a:r>
                      <a:r>
                        <a:rPr kumimoji="1" lang="en-US" altLang="ja-JP" sz="1600" b="0" dirty="0">
                          <a:solidFill>
                            <a:schemeClr val="tx1"/>
                          </a:solidFill>
                          <a:latin typeface="+mn-ea"/>
                          <a:ea typeface="+mn-ea"/>
                        </a:rPr>
                        <a:t>3D</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ビュー上の該当位置に「赤●（丸マーカー） 」が表示されます。</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なお、縦断ビュー上での基準点の編集仕様は追加元によって以下の通り異なります。</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ビューで追加された基準点：高さ編集の</a:t>
                      </a:r>
                      <a:r>
                        <a:rPr kumimoji="1" lang="en-US" altLang="ja-JP" sz="1600" b="0" dirty="0">
                          <a:solidFill>
                            <a:schemeClr val="tx1"/>
                          </a:solidFill>
                          <a:latin typeface="+mn-ea"/>
                          <a:ea typeface="+mn-ea"/>
                        </a:rPr>
                        <a:t>ON/OFF</a:t>
                      </a:r>
                      <a:r>
                        <a:rPr kumimoji="1" lang="ja-JP" altLang="en-US" sz="1600" b="0" dirty="0">
                          <a:solidFill>
                            <a:schemeClr val="tx1"/>
                          </a:solidFill>
                          <a:latin typeface="+mn-ea"/>
                          <a:ea typeface="+mn-ea"/>
                        </a:rPr>
                        <a:t>切り替えが可能</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・縦断ビューで追加された基準点：高さ編集の</a:t>
                      </a:r>
                      <a:r>
                        <a:rPr kumimoji="1" lang="en-US" altLang="ja-JP" sz="1600" b="0" dirty="0">
                          <a:solidFill>
                            <a:schemeClr val="tx1"/>
                          </a:solidFill>
                          <a:latin typeface="+mn-ea"/>
                          <a:ea typeface="+mn-ea"/>
                        </a:rPr>
                        <a:t>OFF</a:t>
                      </a:r>
                      <a:r>
                        <a:rPr kumimoji="1" lang="ja-JP" altLang="en-US" sz="1600" b="0" dirty="0">
                          <a:solidFill>
                            <a:schemeClr val="tx1"/>
                          </a:solidFill>
                          <a:latin typeface="+mn-ea"/>
                          <a:ea typeface="+mn-ea"/>
                        </a:rPr>
                        <a:t>への変更は不可</a:t>
                      </a:r>
                    </a:p>
                  </a:txBody>
                  <a:tcPr>
                    <a:solidFill>
                      <a:schemeClr val="bg1"/>
                    </a:solidFill>
                  </a:tcPr>
                </a:tc>
                <a:extLst>
                  <a:ext uri="{0D108BD9-81ED-4DB2-BD59-A6C34878D82A}">
                    <a16:rowId xmlns:a16="http://schemas.microsoft.com/office/drawing/2014/main" val="1817764507"/>
                  </a:ext>
                </a:extLst>
              </a:tr>
            </a:tbl>
          </a:graphicData>
        </a:graphic>
      </p:graphicFrame>
      <p:pic>
        <p:nvPicPr>
          <p:cNvPr id="6" name="図 5" descr="屋内, モニター, テーブル, 画面 が含まれている画像&#10;&#10;AI 生成コンテンツは誤りを含む可能性があります。">
            <a:extLst>
              <a:ext uri="{FF2B5EF4-FFF2-40B4-BE49-F238E27FC236}">
                <a16:creationId xmlns:a16="http://schemas.microsoft.com/office/drawing/2014/main" id="{68B30F7B-8329-0C12-7B3B-A2ECEBC30BB7}"/>
              </a:ext>
            </a:extLst>
          </p:cNvPr>
          <p:cNvPicPr>
            <a:picLocks noChangeAspect="1"/>
          </p:cNvPicPr>
          <p:nvPr/>
        </p:nvPicPr>
        <p:blipFill>
          <a:blip r:embed="rId2"/>
          <a:stretch>
            <a:fillRect/>
          </a:stretch>
        </p:blipFill>
        <p:spPr>
          <a:xfrm>
            <a:off x="3473248" y="3329951"/>
            <a:ext cx="8221041" cy="3158479"/>
          </a:xfrm>
          <a:prstGeom prst="rect">
            <a:avLst/>
          </a:prstGeom>
        </p:spPr>
      </p:pic>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AA24ED1B-0EB5-0897-A68C-A5EAE140A34D}"/>
              </a:ext>
            </a:extLst>
          </p:cNvPr>
          <p:cNvPicPr>
            <a:picLocks noChangeAspect="1"/>
          </p:cNvPicPr>
          <p:nvPr/>
        </p:nvPicPr>
        <p:blipFill>
          <a:blip r:embed="rId3"/>
          <a:stretch>
            <a:fillRect/>
          </a:stretch>
        </p:blipFill>
        <p:spPr>
          <a:xfrm>
            <a:off x="6638348" y="4406537"/>
            <a:ext cx="784501" cy="1588135"/>
          </a:xfrm>
          <a:prstGeom prst="rect">
            <a:avLst/>
          </a:prstGeom>
        </p:spPr>
      </p:pic>
      <p:sp>
        <p:nvSpPr>
          <p:cNvPr id="12" name="正方形/長方形 11">
            <a:extLst>
              <a:ext uri="{FF2B5EF4-FFF2-40B4-BE49-F238E27FC236}">
                <a16:creationId xmlns:a16="http://schemas.microsoft.com/office/drawing/2014/main" id="{179946C3-6A4C-CFFB-0177-57C0FC979742}"/>
              </a:ext>
            </a:extLst>
          </p:cNvPr>
          <p:cNvSpPr/>
          <p:nvPr/>
        </p:nvSpPr>
        <p:spPr>
          <a:xfrm>
            <a:off x="8456023" y="3812006"/>
            <a:ext cx="322217" cy="2810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BD9912A-5981-E79C-A1F5-FF0AA893E24C}"/>
              </a:ext>
            </a:extLst>
          </p:cNvPr>
          <p:cNvSpPr/>
          <p:nvPr/>
        </p:nvSpPr>
        <p:spPr>
          <a:xfrm>
            <a:off x="10319657" y="5878286"/>
            <a:ext cx="357051" cy="3047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4ACEDE3C-8078-4D47-2682-2DE7B59AC71C}"/>
              </a:ext>
            </a:extLst>
          </p:cNvPr>
          <p:cNvSpPr/>
          <p:nvPr/>
        </p:nvSpPr>
        <p:spPr>
          <a:xfrm>
            <a:off x="10296313" y="4606834"/>
            <a:ext cx="243840" cy="11408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551B7DBD-5A06-E600-F228-DF4EC8BCA952}"/>
              </a:ext>
            </a:extLst>
          </p:cNvPr>
          <p:cNvSpPr/>
          <p:nvPr/>
        </p:nvSpPr>
        <p:spPr>
          <a:xfrm>
            <a:off x="8421189" y="5747657"/>
            <a:ext cx="357051" cy="34280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46416E4-F371-9158-22D9-E832AE8F9D66}"/>
              </a:ext>
            </a:extLst>
          </p:cNvPr>
          <p:cNvSpPr/>
          <p:nvPr/>
        </p:nvSpPr>
        <p:spPr>
          <a:xfrm>
            <a:off x="10110652" y="4162697"/>
            <a:ext cx="452846" cy="40277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3B13D8B4-D33A-DC7B-BA14-35FBD25A8079}"/>
              </a:ext>
            </a:extLst>
          </p:cNvPr>
          <p:cNvSpPr/>
          <p:nvPr/>
        </p:nvSpPr>
        <p:spPr>
          <a:xfrm flipV="1">
            <a:off x="8476222" y="4338778"/>
            <a:ext cx="243840" cy="11408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6579E8B-A24A-121A-BBDE-0D978057914B}"/>
              </a:ext>
            </a:extLst>
          </p:cNvPr>
          <p:cNvSpPr/>
          <p:nvPr/>
        </p:nvSpPr>
        <p:spPr>
          <a:xfrm>
            <a:off x="8686217" y="6078927"/>
            <a:ext cx="1201628" cy="4369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縦断ビューから</a:t>
            </a:r>
            <a:endParaRPr kumimoji="1" lang="en-US" altLang="ja-JP" sz="1100" b="1" dirty="0"/>
          </a:p>
          <a:p>
            <a:pPr algn="ctr"/>
            <a:r>
              <a:rPr kumimoji="1" lang="ja-JP" altLang="en-US" sz="1100" b="1" dirty="0"/>
              <a:t>基準点を追加</a:t>
            </a:r>
          </a:p>
        </p:txBody>
      </p:sp>
      <p:sp>
        <p:nvSpPr>
          <p:cNvPr id="22" name="正方形/長方形 21">
            <a:extLst>
              <a:ext uri="{FF2B5EF4-FFF2-40B4-BE49-F238E27FC236}">
                <a16:creationId xmlns:a16="http://schemas.microsoft.com/office/drawing/2014/main" id="{462611AA-AEB8-379D-FF23-7348FF5D55EF}"/>
              </a:ext>
            </a:extLst>
          </p:cNvPr>
          <p:cNvSpPr/>
          <p:nvPr/>
        </p:nvSpPr>
        <p:spPr>
          <a:xfrm>
            <a:off x="10429304" y="3679998"/>
            <a:ext cx="1166422" cy="4369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3D</a:t>
            </a:r>
            <a:r>
              <a:rPr kumimoji="1" lang="ja-JP" altLang="en-US" sz="1100" b="1" dirty="0"/>
              <a:t>ビューから</a:t>
            </a:r>
            <a:endParaRPr kumimoji="1" lang="en-US" altLang="ja-JP" sz="1100" b="1" dirty="0"/>
          </a:p>
          <a:p>
            <a:pPr algn="ctr"/>
            <a:r>
              <a:rPr kumimoji="1" lang="ja-JP" altLang="en-US" sz="1100" b="1" dirty="0"/>
              <a:t>基準点を追加</a:t>
            </a:r>
          </a:p>
        </p:txBody>
      </p:sp>
      <p:sp>
        <p:nvSpPr>
          <p:cNvPr id="28" name="正方形/長方形 27">
            <a:extLst>
              <a:ext uri="{FF2B5EF4-FFF2-40B4-BE49-F238E27FC236}">
                <a16:creationId xmlns:a16="http://schemas.microsoft.com/office/drawing/2014/main" id="{EEA879A5-A32D-EC7F-9EDB-B7F94BBBA44E}"/>
              </a:ext>
            </a:extLst>
          </p:cNvPr>
          <p:cNvSpPr/>
          <p:nvPr/>
        </p:nvSpPr>
        <p:spPr>
          <a:xfrm>
            <a:off x="6645445" y="5646422"/>
            <a:ext cx="777970" cy="34280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6E0DB8F-1F94-D232-1EB7-27E3144620E7}"/>
              </a:ext>
            </a:extLst>
          </p:cNvPr>
          <p:cNvSpPr/>
          <p:nvPr/>
        </p:nvSpPr>
        <p:spPr>
          <a:xfrm>
            <a:off x="6117559" y="6078927"/>
            <a:ext cx="1804460" cy="4369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右クリックメニューから高さ編集を切替</a:t>
            </a:r>
          </a:p>
        </p:txBody>
      </p:sp>
    </p:spTree>
    <p:extLst>
      <p:ext uri="{BB962C8B-B14F-4D97-AF65-F5344CB8AC3E}">
        <p14:creationId xmlns:p14="http://schemas.microsoft.com/office/powerpoint/2010/main" val="20873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564315102"/>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概要：背景画像のデフォルト表示の変更</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詳細：背景画像のデフォルト表示が「</a:t>
                      </a:r>
                      <a:r>
                        <a:rPr kumimoji="1" lang="en-US" altLang="ja-JP" sz="1600" b="0" dirty="0">
                          <a:solidFill>
                            <a:schemeClr val="tx1"/>
                          </a:solidFill>
                          <a:latin typeface="+mn-ea"/>
                          <a:ea typeface="+mn-ea"/>
                        </a:rPr>
                        <a:t>ArcGIS World Imagery</a:t>
                      </a:r>
                      <a:r>
                        <a:rPr kumimoji="1" lang="ja-JP" altLang="en-US" sz="1600" b="0" dirty="0">
                          <a:solidFill>
                            <a:schemeClr val="tx1"/>
                          </a:solidFill>
                          <a:latin typeface="+mn-ea"/>
                          <a:ea typeface="+mn-ea"/>
                        </a:rPr>
                        <a:t>」に変更されました。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これにより、</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側のデフォルト表示と統一され、出力時の背景画像の位置ずれ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を防止できるようになります。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9" name="図 8" descr="コンピューターのスクリーンショット&#10;&#10;AI 生成コンテンツは誤りを含む可能性があります。">
            <a:extLst>
              <a:ext uri="{FF2B5EF4-FFF2-40B4-BE49-F238E27FC236}">
                <a16:creationId xmlns:a16="http://schemas.microsoft.com/office/drawing/2014/main" id="{17778EE5-458D-A359-4B4C-991882DB1E49}"/>
              </a:ext>
            </a:extLst>
          </p:cNvPr>
          <p:cNvPicPr>
            <a:picLocks noChangeAspect="1"/>
          </p:cNvPicPr>
          <p:nvPr/>
        </p:nvPicPr>
        <p:blipFill>
          <a:blip r:embed="rId2"/>
          <a:stretch>
            <a:fillRect/>
          </a:stretch>
        </p:blipFill>
        <p:spPr>
          <a:xfrm>
            <a:off x="4044767" y="2295524"/>
            <a:ext cx="7118533" cy="4150165"/>
          </a:xfrm>
          <a:prstGeom prst="rect">
            <a:avLst/>
          </a:prstGeom>
        </p:spPr>
      </p:pic>
      <p:sp>
        <p:nvSpPr>
          <p:cNvPr id="11" name="正方形/長方形 10">
            <a:extLst>
              <a:ext uri="{FF2B5EF4-FFF2-40B4-BE49-F238E27FC236}">
                <a16:creationId xmlns:a16="http://schemas.microsoft.com/office/drawing/2014/main" id="{308BD766-3024-36EE-B70A-1CA02F61FBA3}"/>
              </a:ext>
            </a:extLst>
          </p:cNvPr>
          <p:cNvSpPr/>
          <p:nvPr/>
        </p:nvSpPr>
        <p:spPr>
          <a:xfrm>
            <a:off x="10839450" y="2543175"/>
            <a:ext cx="323850" cy="3143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車のメーター&#10;&#10;AI 生成コンテンツは誤りを含む可能性があります。">
            <a:extLst>
              <a:ext uri="{FF2B5EF4-FFF2-40B4-BE49-F238E27FC236}">
                <a16:creationId xmlns:a16="http://schemas.microsoft.com/office/drawing/2014/main" id="{47C10169-D36D-DDFE-44EC-16696C9944C7}"/>
              </a:ext>
            </a:extLst>
          </p:cNvPr>
          <p:cNvPicPr>
            <a:picLocks noChangeAspect="1"/>
          </p:cNvPicPr>
          <p:nvPr/>
        </p:nvPicPr>
        <p:blipFill>
          <a:blip r:embed="rId3"/>
          <a:stretch>
            <a:fillRect/>
          </a:stretch>
        </p:blipFill>
        <p:spPr>
          <a:xfrm>
            <a:off x="6341533" y="3005503"/>
            <a:ext cx="3162741" cy="3258005"/>
          </a:xfrm>
          <a:prstGeom prst="rect">
            <a:avLst/>
          </a:prstGeom>
        </p:spPr>
      </p:pic>
      <p:sp>
        <p:nvSpPr>
          <p:cNvPr id="13" name="矢印: 左 12">
            <a:extLst>
              <a:ext uri="{FF2B5EF4-FFF2-40B4-BE49-F238E27FC236}">
                <a16:creationId xmlns:a16="http://schemas.microsoft.com/office/drawing/2014/main" id="{C7EEE0F5-B0D9-0C5E-776F-F06781C8536E}"/>
              </a:ext>
            </a:extLst>
          </p:cNvPr>
          <p:cNvSpPr/>
          <p:nvPr/>
        </p:nvSpPr>
        <p:spPr>
          <a:xfrm rot="19335806">
            <a:off x="9800388" y="2732274"/>
            <a:ext cx="1066800" cy="98107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1BE0926-4994-75B7-F729-EAED41B4F464}"/>
              </a:ext>
            </a:extLst>
          </p:cNvPr>
          <p:cNvSpPr/>
          <p:nvPr/>
        </p:nvSpPr>
        <p:spPr>
          <a:xfrm>
            <a:off x="6419849" y="3222811"/>
            <a:ext cx="714375" cy="12063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0342750-D95D-4940-6EB3-7C6A889952AA}"/>
              </a:ext>
            </a:extLst>
          </p:cNvPr>
          <p:cNvSpPr/>
          <p:nvPr/>
        </p:nvSpPr>
        <p:spPr>
          <a:xfrm>
            <a:off x="6419849" y="4765723"/>
            <a:ext cx="2819400" cy="7467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デフォルト表示を</a:t>
            </a:r>
            <a:endParaRPr kumimoji="1" lang="en-US" altLang="ja-JP" sz="1100" b="1" dirty="0"/>
          </a:p>
          <a:p>
            <a:pPr algn="ctr"/>
            <a:r>
              <a:rPr kumimoji="1" lang="ja-JP" altLang="en-US" sz="1100" b="1" dirty="0"/>
              <a:t>「</a:t>
            </a:r>
            <a:r>
              <a:rPr kumimoji="1" lang="en-US" altLang="ja-JP" sz="1100" b="1" dirty="0"/>
              <a:t>ArcGIS World Imagery</a:t>
            </a:r>
            <a:r>
              <a:rPr kumimoji="1" lang="ja-JP" altLang="en-US" sz="1100" b="1" dirty="0"/>
              <a:t>」に変更</a:t>
            </a:r>
          </a:p>
        </p:txBody>
      </p:sp>
    </p:spTree>
    <p:extLst>
      <p:ext uri="{BB962C8B-B14F-4D97-AF65-F5344CB8AC3E}">
        <p14:creationId xmlns:p14="http://schemas.microsoft.com/office/powerpoint/2010/main" val="55468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719010248"/>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概要：ファイルアップロード時のスナックバーの表示統一</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詳細：「データレイヤーの追加」および「</a:t>
                      </a:r>
                      <a:r>
                        <a:rPr kumimoji="1" lang="en-US" altLang="ja-JP" sz="1600" b="0" dirty="0">
                          <a:solidFill>
                            <a:schemeClr val="tx1"/>
                          </a:solidFill>
                          <a:latin typeface="+mn-ea"/>
                          <a:ea typeface="+mn-ea"/>
                        </a:rPr>
                        <a:t>Groupware</a:t>
                      </a:r>
                      <a:r>
                        <a:rPr kumimoji="1" lang="ja-JP" altLang="en-US" sz="1600" b="0" dirty="0">
                          <a:solidFill>
                            <a:schemeClr val="tx1"/>
                          </a:solidFill>
                          <a:latin typeface="+mn-ea"/>
                          <a:ea typeface="+mn-ea"/>
                        </a:rPr>
                        <a:t>／</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への出力」に関するスナッ</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クバーの成功・失敗時のメッセージが統一されました。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以下が統一後のメッセージ例になります。</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・成功時：「～成功しました。」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・失敗時</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タイムアウト</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：「データのアップロードに時間を要しております。～」</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・失敗時</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その他エラー</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：「～失敗しました。」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コンピューターゲームのスクリーンショット&#10;&#10;AI 生成コンテンツは誤りを含む可能性があります。">
            <a:extLst>
              <a:ext uri="{FF2B5EF4-FFF2-40B4-BE49-F238E27FC236}">
                <a16:creationId xmlns:a16="http://schemas.microsoft.com/office/drawing/2014/main" id="{30C9E01E-09A3-F358-CE31-3FC854E91006}"/>
              </a:ext>
            </a:extLst>
          </p:cNvPr>
          <p:cNvPicPr>
            <a:picLocks noChangeAspect="1"/>
          </p:cNvPicPr>
          <p:nvPr/>
        </p:nvPicPr>
        <p:blipFill>
          <a:blip r:embed="rId2"/>
          <a:stretch>
            <a:fillRect/>
          </a:stretch>
        </p:blipFill>
        <p:spPr>
          <a:xfrm>
            <a:off x="4540604" y="3105150"/>
            <a:ext cx="5877629" cy="3429000"/>
          </a:xfrm>
          <a:prstGeom prst="rect">
            <a:avLst/>
          </a:prstGeom>
        </p:spPr>
      </p:pic>
      <p:pic>
        <p:nvPicPr>
          <p:cNvPr id="6" name="図 5" descr="屋外, 選手, ボール, 女性 が含まれている画像&#10;&#10;AI 生成コンテンツは誤りを含む可能性があります。">
            <a:extLst>
              <a:ext uri="{FF2B5EF4-FFF2-40B4-BE49-F238E27FC236}">
                <a16:creationId xmlns:a16="http://schemas.microsoft.com/office/drawing/2014/main" id="{6E545CDA-0A7F-542D-4EB6-2CE99791D9B6}"/>
              </a:ext>
            </a:extLst>
          </p:cNvPr>
          <p:cNvPicPr>
            <a:picLocks noChangeAspect="1"/>
          </p:cNvPicPr>
          <p:nvPr/>
        </p:nvPicPr>
        <p:blipFill>
          <a:blip r:embed="rId3"/>
          <a:stretch>
            <a:fillRect/>
          </a:stretch>
        </p:blipFill>
        <p:spPr>
          <a:xfrm>
            <a:off x="8170596" y="3624228"/>
            <a:ext cx="2247637" cy="290548"/>
          </a:xfrm>
          <a:prstGeom prst="rect">
            <a:avLst/>
          </a:prstGeom>
        </p:spPr>
      </p:pic>
      <p:pic>
        <p:nvPicPr>
          <p:cNvPr id="8" name="図 7" descr="テキスト&#10;&#10;AI 生成コンテンツは誤りを含む可能性があります。">
            <a:extLst>
              <a:ext uri="{FF2B5EF4-FFF2-40B4-BE49-F238E27FC236}">
                <a16:creationId xmlns:a16="http://schemas.microsoft.com/office/drawing/2014/main" id="{72C4C75A-6982-F3E1-6124-CAFF8D1EBC11}"/>
              </a:ext>
            </a:extLst>
          </p:cNvPr>
          <p:cNvPicPr>
            <a:picLocks noChangeAspect="1"/>
          </p:cNvPicPr>
          <p:nvPr/>
        </p:nvPicPr>
        <p:blipFill>
          <a:blip r:embed="rId4"/>
          <a:stretch>
            <a:fillRect/>
          </a:stretch>
        </p:blipFill>
        <p:spPr>
          <a:xfrm>
            <a:off x="8170595" y="3914776"/>
            <a:ext cx="2247638" cy="309511"/>
          </a:xfrm>
          <a:prstGeom prst="rect">
            <a:avLst/>
          </a:prstGeom>
        </p:spPr>
      </p:pic>
      <p:sp>
        <p:nvSpPr>
          <p:cNvPr id="9" name="正方形/長方形 8">
            <a:extLst>
              <a:ext uri="{FF2B5EF4-FFF2-40B4-BE49-F238E27FC236}">
                <a16:creationId xmlns:a16="http://schemas.microsoft.com/office/drawing/2014/main" id="{63C5F605-7976-BB0F-7846-A06A40A547F0}"/>
              </a:ext>
            </a:extLst>
          </p:cNvPr>
          <p:cNvSpPr/>
          <p:nvPr/>
        </p:nvSpPr>
        <p:spPr>
          <a:xfrm>
            <a:off x="8170594" y="3309903"/>
            <a:ext cx="2247637" cy="9953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621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642154922"/>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点間計測で作成時のデフォルト表示を変更</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点間計測において、作成後のデフォルト表示が </a:t>
                      </a:r>
                      <a:r>
                        <a:rPr kumimoji="1" lang="en-US" altLang="ja-JP" sz="1600" b="0" dirty="0">
                          <a:solidFill>
                            <a:schemeClr val="tx1"/>
                          </a:solidFill>
                          <a:latin typeface="+mn-ea"/>
                          <a:ea typeface="+mn-ea"/>
                        </a:rPr>
                        <a:t>ON </a:t>
                      </a:r>
                      <a:r>
                        <a:rPr kumimoji="1" lang="ja-JP" altLang="en-US" sz="1600" b="0" dirty="0">
                          <a:solidFill>
                            <a:schemeClr val="tx1"/>
                          </a:solidFill>
                          <a:latin typeface="+mn-ea"/>
                          <a:ea typeface="+mn-ea"/>
                        </a:rPr>
                        <a:t>に変更されました。これにより、</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点を指定した直後に、計測結果が表示された状態で作成されるようになります。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スクリーンショット, モニター, 画面, テレビ が含まれている画像&#10;&#10;AI 生成コンテンツは誤りを含む可能性があります。">
            <a:extLst>
              <a:ext uri="{FF2B5EF4-FFF2-40B4-BE49-F238E27FC236}">
                <a16:creationId xmlns:a16="http://schemas.microsoft.com/office/drawing/2014/main" id="{40D3A924-30F3-0A89-4086-5A8789A0BDE9}"/>
              </a:ext>
            </a:extLst>
          </p:cNvPr>
          <p:cNvPicPr>
            <a:picLocks noChangeAspect="1"/>
          </p:cNvPicPr>
          <p:nvPr/>
        </p:nvPicPr>
        <p:blipFill>
          <a:blip r:embed="rId2"/>
          <a:stretch>
            <a:fillRect/>
          </a:stretch>
        </p:blipFill>
        <p:spPr>
          <a:xfrm>
            <a:off x="3219450" y="2248438"/>
            <a:ext cx="8721334" cy="3933287"/>
          </a:xfrm>
          <a:prstGeom prst="rect">
            <a:avLst/>
          </a:prstGeom>
        </p:spPr>
      </p:pic>
      <p:sp>
        <p:nvSpPr>
          <p:cNvPr id="5" name="正方形/長方形 4">
            <a:extLst>
              <a:ext uri="{FF2B5EF4-FFF2-40B4-BE49-F238E27FC236}">
                <a16:creationId xmlns:a16="http://schemas.microsoft.com/office/drawing/2014/main" id="{DD246BA5-FA49-CD7A-7FA7-2896A50C7D8A}"/>
              </a:ext>
            </a:extLst>
          </p:cNvPr>
          <p:cNvSpPr/>
          <p:nvPr/>
        </p:nvSpPr>
        <p:spPr>
          <a:xfrm>
            <a:off x="3665269" y="3967128"/>
            <a:ext cx="582881" cy="82394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20010B11-52DC-51DF-63F0-8B073550954A}"/>
              </a:ext>
            </a:extLst>
          </p:cNvPr>
          <p:cNvSpPr/>
          <p:nvPr/>
        </p:nvSpPr>
        <p:spPr>
          <a:xfrm>
            <a:off x="6096001" y="3228975"/>
            <a:ext cx="5143500" cy="2009775"/>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6EA8528-1A7B-C7D0-35ED-E1A0A21493AB}"/>
              </a:ext>
            </a:extLst>
          </p:cNvPr>
          <p:cNvSpPr/>
          <p:nvPr/>
        </p:nvSpPr>
        <p:spPr>
          <a:xfrm>
            <a:off x="4099318" y="5247911"/>
            <a:ext cx="2819400" cy="7467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作成後のデフォルト表示を</a:t>
            </a:r>
            <a:r>
              <a:rPr kumimoji="1" lang="en-US" altLang="ja-JP" sz="1100" b="1" dirty="0"/>
              <a:t>ON</a:t>
            </a:r>
            <a:r>
              <a:rPr kumimoji="1" lang="ja-JP" altLang="en-US" sz="1100" b="1" dirty="0"/>
              <a:t>に変更</a:t>
            </a:r>
          </a:p>
        </p:txBody>
      </p:sp>
    </p:spTree>
    <p:extLst>
      <p:ext uri="{BB962C8B-B14F-4D97-AF65-F5344CB8AC3E}">
        <p14:creationId xmlns:p14="http://schemas.microsoft.com/office/powerpoint/2010/main" val="3635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436105917"/>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概要：仮設道路の道路面編集時の右クリックメニューの仕様変更</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詳細：仮設道路において、道路の中心線上以外で右クリックした場合にも、「追加」メニュー</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が表示されるようになりました。これにより、指定した位置から最寄りの道路中心線上</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に基準点を追加できるようになります。従来は中心線上でのみ表示されていた「追加」</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メニューを、より容易に利用できるようになりました。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グラフ&#10;&#10;AI 生成コンテンツは誤りを含む可能性があります。">
            <a:extLst>
              <a:ext uri="{FF2B5EF4-FFF2-40B4-BE49-F238E27FC236}">
                <a16:creationId xmlns:a16="http://schemas.microsoft.com/office/drawing/2014/main" id="{1D0EAA2D-90A6-3464-3B85-4D9477A84011}"/>
              </a:ext>
            </a:extLst>
          </p:cNvPr>
          <p:cNvPicPr>
            <a:picLocks noChangeAspect="1"/>
          </p:cNvPicPr>
          <p:nvPr/>
        </p:nvPicPr>
        <p:blipFill>
          <a:blip r:embed="rId2"/>
          <a:stretch>
            <a:fillRect/>
          </a:stretch>
        </p:blipFill>
        <p:spPr>
          <a:xfrm>
            <a:off x="4343889" y="2524125"/>
            <a:ext cx="4723911" cy="3942216"/>
          </a:xfrm>
          <a:prstGeom prst="rect">
            <a:avLst/>
          </a:prstGeom>
        </p:spPr>
      </p:pic>
      <p:sp>
        <p:nvSpPr>
          <p:cNvPr id="7" name="正方形/長方形 6">
            <a:extLst>
              <a:ext uri="{FF2B5EF4-FFF2-40B4-BE49-F238E27FC236}">
                <a16:creationId xmlns:a16="http://schemas.microsoft.com/office/drawing/2014/main" id="{8F92C31D-F7D7-6801-26A6-04CB81AA53A3}"/>
              </a:ext>
            </a:extLst>
          </p:cNvPr>
          <p:cNvSpPr/>
          <p:nvPr/>
        </p:nvSpPr>
        <p:spPr>
          <a:xfrm>
            <a:off x="6886576" y="3938553"/>
            <a:ext cx="895350" cy="29054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四角形 7">
            <a:extLst>
              <a:ext uri="{FF2B5EF4-FFF2-40B4-BE49-F238E27FC236}">
                <a16:creationId xmlns:a16="http://schemas.microsoft.com/office/drawing/2014/main" id="{E7F8A33E-F1C5-745D-BE7B-859AE8270C23}"/>
              </a:ext>
            </a:extLst>
          </p:cNvPr>
          <p:cNvSpPr/>
          <p:nvPr/>
        </p:nvSpPr>
        <p:spPr>
          <a:xfrm>
            <a:off x="4557711" y="4437516"/>
            <a:ext cx="2233613" cy="734559"/>
          </a:xfrm>
          <a:prstGeom prst="wedgeRectCallout">
            <a:avLst>
              <a:gd name="adj1" fmla="val 53367"/>
              <a:gd name="adj2" fmla="val -12258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道路面の右クリックメニューに「追加」メニューを表示</a:t>
            </a:r>
          </a:p>
        </p:txBody>
      </p:sp>
      <p:sp>
        <p:nvSpPr>
          <p:cNvPr id="9" name="矢印: 右 8">
            <a:extLst>
              <a:ext uri="{FF2B5EF4-FFF2-40B4-BE49-F238E27FC236}">
                <a16:creationId xmlns:a16="http://schemas.microsoft.com/office/drawing/2014/main" id="{136BBF79-59D7-1002-9131-95695A4603E9}"/>
              </a:ext>
            </a:extLst>
          </p:cNvPr>
          <p:cNvSpPr/>
          <p:nvPr/>
        </p:nvSpPr>
        <p:spPr>
          <a:xfrm>
            <a:off x="7837359" y="4157877"/>
            <a:ext cx="752475" cy="10488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グラフ, 等高線グラフ&#10;&#10;AI 生成コンテンツは誤りを含む可能性があります。">
            <a:extLst>
              <a:ext uri="{FF2B5EF4-FFF2-40B4-BE49-F238E27FC236}">
                <a16:creationId xmlns:a16="http://schemas.microsoft.com/office/drawing/2014/main" id="{3E5CB160-0A6C-2E2F-55E5-279DEBC554FD}"/>
              </a:ext>
            </a:extLst>
          </p:cNvPr>
          <p:cNvPicPr>
            <a:picLocks noChangeAspect="1"/>
          </p:cNvPicPr>
          <p:nvPr/>
        </p:nvPicPr>
        <p:blipFill>
          <a:blip r:embed="rId3"/>
          <a:stretch>
            <a:fillRect/>
          </a:stretch>
        </p:blipFill>
        <p:spPr>
          <a:xfrm>
            <a:off x="8778617" y="3209489"/>
            <a:ext cx="3068792" cy="2785183"/>
          </a:xfrm>
          <a:prstGeom prst="rect">
            <a:avLst/>
          </a:prstGeom>
        </p:spPr>
      </p:pic>
      <p:sp>
        <p:nvSpPr>
          <p:cNvPr id="14" name="楕円 13">
            <a:extLst>
              <a:ext uri="{FF2B5EF4-FFF2-40B4-BE49-F238E27FC236}">
                <a16:creationId xmlns:a16="http://schemas.microsoft.com/office/drawing/2014/main" id="{33718EFF-0F7E-FBBD-D857-6F1D67337EE2}"/>
              </a:ext>
            </a:extLst>
          </p:cNvPr>
          <p:cNvSpPr/>
          <p:nvPr/>
        </p:nvSpPr>
        <p:spPr>
          <a:xfrm>
            <a:off x="10134487" y="4291886"/>
            <a:ext cx="357051" cy="34280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D68512D-B9B3-FBDE-5FD2-AE73BA964542}"/>
              </a:ext>
            </a:extLst>
          </p:cNvPr>
          <p:cNvSpPr/>
          <p:nvPr/>
        </p:nvSpPr>
        <p:spPr>
          <a:xfrm>
            <a:off x="8778616" y="5476875"/>
            <a:ext cx="3068791" cy="559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指定した位置から最寄りの</a:t>
            </a:r>
            <a:endParaRPr kumimoji="1" lang="en-US" altLang="ja-JP" sz="1100" b="1" dirty="0"/>
          </a:p>
          <a:p>
            <a:pPr algn="ctr"/>
            <a:r>
              <a:rPr kumimoji="1" lang="ja-JP" altLang="en-US" sz="1100" b="1" dirty="0"/>
              <a:t>道路中心線上に基準点が追加される</a:t>
            </a:r>
          </a:p>
        </p:txBody>
      </p:sp>
    </p:spTree>
    <p:extLst>
      <p:ext uri="{BB962C8B-B14F-4D97-AF65-F5344CB8AC3E}">
        <p14:creationId xmlns:p14="http://schemas.microsoft.com/office/powerpoint/2010/main" val="303665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4046230325"/>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概要：仮設道路・床掘で基準点０－１区間の長さがピッチ未満だと道路面が作成されない問題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を改修</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詳細：仮設道路および床掘において、基準点の </a:t>
                      </a:r>
                      <a:r>
                        <a:rPr kumimoji="1" lang="en-US" altLang="ja-JP" sz="1600" b="0" dirty="0">
                          <a:solidFill>
                            <a:schemeClr val="tx1"/>
                          </a:solidFill>
                          <a:latin typeface="+mn-ea"/>
                          <a:ea typeface="+mn-ea"/>
                        </a:rPr>
                        <a:t>0–1 </a:t>
                      </a:r>
                      <a:r>
                        <a:rPr kumimoji="1" lang="ja-JP" altLang="en-US" sz="1600" b="0" dirty="0">
                          <a:solidFill>
                            <a:schemeClr val="tx1"/>
                          </a:solidFill>
                          <a:latin typeface="+mn-ea"/>
                          <a:ea typeface="+mn-ea"/>
                        </a:rPr>
                        <a:t>区間の長さがピッチ未満の場合に道路面が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作成されない不具合を修正しました。これにより、区間の長さがピッチ未満となる場合</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でも、正常に道路面が作成されるようになりました。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6" name="図 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AF37FBB1-16B4-9698-E0A1-D02E386FB435}"/>
              </a:ext>
            </a:extLst>
          </p:cNvPr>
          <p:cNvPicPr>
            <a:picLocks noChangeAspect="1"/>
          </p:cNvPicPr>
          <p:nvPr/>
        </p:nvPicPr>
        <p:blipFill>
          <a:blip r:embed="rId2"/>
          <a:stretch>
            <a:fillRect/>
          </a:stretch>
        </p:blipFill>
        <p:spPr>
          <a:xfrm>
            <a:off x="4248150" y="2504016"/>
            <a:ext cx="6810375" cy="3928189"/>
          </a:xfrm>
          <a:prstGeom prst="rect">
            <a:avLst/>
          </a:prstGeom>
        </p:spPr>
      </p:pic>
      <p:sp>
        <p:nvSpPr>
          <p:cNvPr id="7" name="正方形/長方形 6">
            <a:extLst>
              <a:ext uri="{FF2B5EF4-FFF2-40B4-BE49-F238E27FC236}">
                <a16:creationId xmlns:a16="http://schemas.microsoft.com/office/drawing/2014/main" id="{1F7AE94F-ACDF-9222-DC99-F25FEF57463A}"/>
              </a:ext>
            </a:extLst>
          </p:cNvPr>
          <p:cNvSpPr/>
          <p:nvPr/>
        </p:nvSpPr>
        <p:spPr>
          <a:xfrm>
            <a:off x="4707747" y="5124450"/>
            <a:ext cx="1464453" cy="304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202AA900-96B5-C518-F79B-4D41446A83D6}"/>
              </a:ext>
            </a:extLst>
          </p:cNvPr>
          <p:cNvSpPr/>
          <p:nvPr/>
        </p:nvSpPr>
        <p:spPr>
          <a:xfrm>
            <a:off x="6886576" y="3114675"/>
            <a:ext cx="1066800" cy="1828800"/>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E59AAEF-3C92-B1A9-2F69-2053EDDCBFA6}"/>
              </a:ext>
            </a:extLst>
          </p:cNvPr>
          <p:cNvSpPr/>
          <p:nvPr/>
        </p:nvSpPr>
        <p:spPr>
          <a:xfrm>
            <a:off x="6463915" y="5360669"/>
            <a:ext cx="2819400" cy="7467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０－１区間の長さがピッチ未満の場合、道路が作成されない不具合を改修</a:t>
            </a:r>
          </a:p>
        </p:txBody>
      </p:sp>
    </p:spTree>
    <p:extLst>
      <p:ext uri="{BB962C8B-B14F-4D97-AF65-F5344CB8AC3E}">
        <p14:creationId xmlns:p14="http://schemas.microsoft.com/office/powerpoint/2010/main" val="2247840330"/>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9389fa2-add8-4853-8b42-44b440df2f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7" ma:contentTypeDescription="新しいドキュメントを作成します。" ma:contentTypeScope="" ma:versionID="478387fcd5d32e7abd5ae6fa40c7a4a3">
  <xsd:schema xmlns:xsd="http://www.w3.org/2001/XMLSchema" xmlns:xs="http://www.w3.org/2001/XMLSchema" xmlns:p="http://schemas.microsoft.com/office/2006/metadata/properties" xmlns:ns3="a9389fa2-add8-4853-8b42-44b440df2f1e" xmlns:ns4="cbb0b6e0-80bc-41b7-8336-0b8443e8d384" targetNamespace="http://schemas.microsoft.com/office/2006/metadata/properties" ma:root="true" ma:fieldsID="6bfbbaa74efca2bf1f67cd2f8c74c9c8" ns3:_="" ns4:_="">
    <xsd:import namespace="a9389fa2-add8-4853-8b42-44b440df2f1e"/>
    <xsd:import namespace="cbb0b6e0-80bc-41b7-8336-0b8443e8d38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0b6e0-80bc-41b7-8336-0b8443e8d384"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SharingHintHash" ma:index="13"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1EF08D-F8DA-4975-B7B2-B9EB78E5EC19}">
  <ds:schemaRefs>
    <ds:schemaRef ds:uri="http://schemas.microsoft.com/office/2006/documentManagement/types"/>
    <ds:schemaRef ds:uri="http://www.w3.org/XML/1998/namespace"/>
    <ds:schemaRef ds:uri="cbb0b6e0-80bc-41b7-8336-0b8443e8d384"/>
    <ds:schemaRef ds:uri="http://schemas.microsoft.com/office/infopath/2007/PartnerControls"/>
    <ds:schemaRef ds:uri="a9389fa2-add8-4853-8b42-44b440df2f1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B6B30520-D278-4788-82ED-FBCEF90C2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cbb0b6e0-80bc-41b7-8336-0b8443e8d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37515</TotalTime>
  <Words>1682</Words>
  <Application>Microsoft Office PowerPoint</Application>
  <PresentationFormat>ワイド画面</PresentationFormat>
  <Paragraphs>144</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12</vt:i4>
      </vt:variant>
    </vt:vector>
  </HeadingPairs>
  <TitlesOfParts>
    <vt:vector size="23"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田中 祐輔</cp:lastModifiedBy>
  <cp:revision>600</cp:revision>
  <dcterms:created xsi:type="dcterms:W3CDTF">2021-03-26T09:54:52Z</dcterms:created>
  <dcterms:modified xsi:type="dcterms:W3CDTF">2026-01-19T15:05:12Z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