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sldIdLst>
    <p:sldId id="303" r:id="rId8"/>
    <p:sldId id="337" r:id="rId9"/>
    <p:sldId id="439" r:id="rId10"/>
    <p:sldId id="513" r:id="rId11"/>
    <p:sldId id="484" r:id="rId12"/>
    <p:sldId id="507" r:id="rId13"/>
    <p:sldId id="508" r:id="rId14"/>
    <p:sldId id="509" r:id="rId15"/>
    <p:sldId id="510" r:id="rId16"/>
    <p:sldId id="511" r:id="rId17"/>
    <p:sldId id="512" r:id="rId18"/>
    <p:sldId id="514" r:id="rId19"/>
    <p:sldId id="515" r:id="rId20"/>
    <p:sldId id="30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31323A"/>
    <a:srgbClr val="0000DA"/>
    <a:srgbClr val="E5E8ED"/>
    <a:srgbClr val="4472C4"/>
    <a:srgbClr val="1B477D"/>
    <a:srgbClr val="106EBE"/>
    <a:srgbClr val="CBCBCB"/>
    <a:srgbClr val="562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15A8-13BE-4567-9921-EA6711A388AE}" v="28" dt="2023-10-19T14:52:40.39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6279" autoAdjust="0"/>
  </p:normalViewPr>
  <p:slideViewPr>
    <p:cSldViewPr snapToGrid="0">
      <p:cViewPr varScale="1">
        <p:scale>
          <a:sx n="87" d="100"/>
          <a:sy n="87" d="100"/>
        </p:scale>
        <p:origin x="768" y="84"/>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19075"/>
            <a:ext cx="11137900" cy="954569"/>
          </a:xfrm>
        </p:spPr>
        <p:txBody>
          <a:bodyPr lIns="91440" tIns="45720" rIns="91440" bIns="45720" anchor="ctr" anchorCtr="0"/>
          <a:lstStyle/>
          <a:p>
            <a:r>
              <a:rPr lang="en-US" altLang="ja-JP" dirty="0">
                <a:latin typeface="小塚ゴシック Pr6N B"/>
                <a:ea typeface="小塚ゴシック Pr6N B"/>
                <a:cs typeface="Lucida Sans Unicode"/>
              </a:rPr>
              <a:t>Smart Construction Design3D</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2026.2.3</a:t>
            </a:r>
            <a:r>
              <a:rPr lang="ja-JP" altLang="en-US" dirty="0">
                <a:latin typeface="小塚ゴシック Pr6N B"/>
                <a:ea typeface="小塚ゴシック Pr6N B"/>
                <a:cs typeface="Lucida Sans Unicode"/>
              </a:rPr>
              <a:t>リリース版について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52561549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6</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概要：直線に変更した道路面が保存されない問題を修正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詳細：仮設道路および床掘において、道路面を直線に変更しても保存されない問題を修正しま</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した。本修正により、道路面の直線への変更が正しく保存されるようになりました。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グラフ, 等高線グラフ&#10;&#10;AI 生成コンテンツは誤りを含む可能性があります。">
            <a:extLst>
              <a:ext uri="{FF2B5EF4-FFF2-40B4-BE49-F238E27FC236}">
                <a16:creationId xmlns:a16="http://schemas.microsoft.com/office/drawing/2014/main" id="{65325273-4483-1DFD-9741-263ED47FE130}"/>
              </a:ext>
            </a:extLst>
          </p:cNvPr>
          <p:cNvPicPr>
            <a:picLocks noChangeAspect="1"/>
          </p:cNvPicPr>
          <p:nvPr/>
        </p:nvPicPr>
        <p:blipFill>
          <a:blip r:embed="rId2"/>
          <a:stretch>
            <a:fillRect/>
          </a:stretch>
        </p:blipFill>
        <p:spPr>
          <a:xfrm>
            <a:off x="5120090" y="2114550"/>
            <a:ext cx="4327299" cy="2167543"/>
          </a:xfrm>
          <a:prstGeom prst="rect">
            <a:avLst/>
          </a:prstGeom>
        </p:spPr>
      </p:pic>
      <p:pic>
        <p:nvPicPr>
          <p:cNvPr id="6" name="図 5" descr="グリーン, テーブル, 傘 が含まれている画像&#10;&#10;AI 生成コンテンツは誤りを含む可能性があります。">
            <a:extLst>
              <a:ext uri="{FF2B5EF4-FFF2-40B4-BE49-F238E27FC236}">
                <a16:creationId xmlns:a16="http://schemas.microsoft.com/office/drawing/2014/main" id="{517A4823-402C-8223-A969-285591176FD2}"/>
              </a:ext>
            </a:extLst>
          </p:cNvPr>
          <p:cNvPicPr>
            <a:picLocks noChangeAspect="1"/>
          </p:cNvPicPr>
          <p:nvPr/>
        </p:nvPicPr>
        <p:blipFill>
          <a:blip r:embed="rId3"/>
          <a:stretch>
            <a:fillRect/>
          </a:stretch>
        </p:blipFill>
        <p:spPr>
          <a:xfrm>
            <a:off x="5120090" y="4281488"/>
            <a:ext cx="4327299" cy="2167543"/>
          </a:xfrm>
          <a:prstGeom prst="rect">
            <a:avLst/>
          </a:prstGeom>
        </p:spPr>
      </p:pic>
      <p:sp>
        <p:nvSpPr>
          <p:cNvPr id="7" name="楕円 6">
            <a:extLst>
              <a:ext uri="{FF2B5EF4-FFF2-40B4-BE49-F238E27FC236}">
                <a16:creationId xmlns:a16="http://schemas.microsoft.com/office/drawing/2014/main" id="{AF6FCF51-C00A-0ACB-9969-341DE49CBC70}"/>
              </a:ext>
            </a:extLst>
          </p:cNvPr>
          <p:cNvSpPr/>
          <p:nvPr/>
        </p:nvSpPr>
        <p:spPr>
          <a:xfrm rot="2611681">
            <a:off x="5424034" y="2187499"/>
            <a:ext cx="952237" cy="1854501"/>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9DD65E2-532F-239E-771E-BBBD6A436B53}"/>
              </a:ext>
            </a:extLst>
          </p:cNvPr>
          <p:cNvSpPr/>
          <p:nvPr/>
        </p:nvSpPr>
        <p:spPr>
          <a:xfrm rot="2611681">
            <a:off x="5424033" y="4397298"/>
            <a:ext cx="952237" cy="1854501"/>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下 8">
            <a:extLst>
              <a:ext uri="{FF2B5EF4-FFF2-40B4-BE49-F238E27FC236}">
                <a16:creationId xmlns:a16="http://schemas.microsoft.com/office/drawing/2014/main" id="{32B23481-1598-1C66-C0E6-53F12B8F2BA1}"/>
              </a:ext>
            </a:extLst>
          </p:cNvPr>
          <p:cNvSpPr/>
          <p:nvPr/>
        </p:nvSpPr>
        <p:spPr>
          <a:xfrm>
            <a:off x="6736051" y="4124324"/>
            <a:ext cx="1095375" cy="4000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0CC91F3-9DE2-3788-17EF-1595F3FBC3A9}"/>
              </a:ext>
            </a:extLst>
          </p:cNvPr>
          <p:cNvSpPr/>
          <p:nvPr/>
        </p:nvSpPr>
        <p:spPr>
          <a:xfrm>
            <a:off x="5950740" y="3723597"/>
            <a:ext cx="773669" cy="5077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直線</a:t>
            </a:r>
          </a:p>
        </p:txBody>
      </p:sp>
      <p:sp>
        <p:nvSpPr>
          <p:cNvPr id="12" name="正方形/長方形 11">
            <a:extLst>
              <a:ext uri="{FF2B5EF4-FFF2-40B4-BE49-F238E27FC236}">
                <a16:creationId xmlns:a16="http://schemas.microsoft.com/office/drawing/2014/main" id="{6334F62E-2D5F-C80F-7B8F-B61821F26F77}"/>
              </a:ext>
            </a:extLst>
          </p:cNvPr>
          <p:cNvSpPr/>
          <p:nvPr/>
        </p:nvSpPr>
        <p:spPr>
          <a:xfrm>
            <a:off x="5962382" y="5883252"/>
            <a:ext cx="773669" cy="5077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曲線</a:t>
            </a:r>
          </a:p>
        </p:txBody>
      </p:sp>
      <p:sp>
        <p:nvSpPr>
          <p:cNvPr id="13" name="正方形/長方形 12">
            <a:extLst>
              <a:ext uri="{FF2B5EF4-FFF2-40B4-BE49-F238E27FC236}">
                <a16:creationId xmlns:a16="http://schemas.microsoft.com/office/drawing/2014/main" id="{9809BBC2-5705-DC63-F34F-A5FF4AFBDE33}"/>
              </a:ext>
            </a:extLst>
          </p:cNvPr>
          <p:cNvSpPr/>
          <p:nvPr/>
        </p:nvSpPr>
        <p:spPr>
          <a:xfrm>
            <a:off x="9441618" y="4807813"/>
            <a:ext cx="2609850" cy="114720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保存後に再度読み込むと直線への変更が保存されない問題を改修</a:t>
            </a:r>
          </a:p>
        </p:txBody>
      </p:sp>
      <p:sp>
        <p:nvSpPr>
          <p:cNvPr id="3" name="フローチャート: 代替処理 2">
            <a:extLst>
              <a:ext uri="{FF2B5EF4-FFF2-40B4-BE49-F238E27FC236}">
                <a16:creationId xmlns:a16="http://schemas.microsoft.com/office/drawing/2014/main" id="{DBEE6561-25AD-C305-3B74-02FF7C03DA40}"/>
              </a:ext>
            </a:extLst>
          </p:cNvPr>
          <p:cNvSpPr/>
          <p:nvPr/>
        </p:nvSpPr>
        <p:spPr>
          <a:xfrm>
            <a:off x="7922527" y="3950497"/>
            <a:ext cx="1433760" cy="661981"/>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保存後に</a:t>
            </a:r>
            <a:endParaRPr kumimoji="1" lang="en-US" altLang="ja-JP" sz="1400" b="1" dirty="0"/>
          </a:p>
          <a:p>
            <a:pPr algn="ctr"/>
            <a:r>
              <a:rPr kumimoji="1" lang="ja-JP" altLang="en-US" sz="1400" b="1" dirty="0"/>
              <a:t>再読み込み</a:t>
            </a:r>
          </a:p>
        </p:txBody>
      </p:sp>
    </p:spTree>
    <p:extLst>
      <p:ext uri="{BB962C8B-B14F-4D97-AF65-F5344CB8AC3E}">
        <p14:creationId xmlns:p14="http://schemas.microsoft.com/office/powerpoint/2010/main" val="370727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603867817"/>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7</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概要：不要な断面線が道路のない区間に表示される問題を修正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詳細：断面線の延長線上に道路が存在する場合、道路のない区間まで断面線が伸びて表示され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てしまう問題を修正しました。本修正により、道路が存在しない区間で不要な断面線が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表示されることはなくなりました。</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グラフ が含まれている画像&#10;&#10;AI 生成コンテンツは誤りを含む可能性があります。">
            <a:extLst>
              <a:ext uri="{FF2B5EF4-FFF2-40B4-BE49-F238E27FC236}">
                <a16:creationId xmlns:a16="http://schemas.microsoft.com/office/drawing/2014/main" id="{DA4205EF-D405-0F0F-6CAE-6AAE5B965939}"/>
              </a:ext>
            </a:extLst>
          </p:cNvPr>
          <p:cNvPicPr>
            <a:picLocks noChangeAspect="1"/>
          </p:cNvPicPr>
          <p:nvPr/>
        </p:nvPicPr>
        <p:blipFill>
          <a:blip r:embed="rId2"/>
          <a:stretch>
            <a:fillRect/>
          </a:stretch>
        </p:blipFill>
        <p:spPr>
          <a:xfrm>
            <a:off x="3397760" y="2335576"/>
            <a:ext cx="8483815" cy="4094479"/>
          </a:xfrm>
          <a:prstGeom prst="rect">
            <a:avLst/>
          </a:prstGeom>
        </p:spPr>
      </p:pic>
      <p:sp>
        <p:nvSpPr>
          <p:cNvPr id="7" name="吹き出し: 四角形 6">
            <a:extLst>
              <a:ext uri="{FF2B5EF4-FFF2-40B4-BE49-F238E27FC236}">
                <a16:creationId xmlns:a16="http://schemas.microsoft.com/office/drawing/2014/main" id="{FC573C70-A474-1C5B-B44A-C89E7A5F1FA2}"/>
              </a:ext>
            </a:extLst>
          </p:cNvPr>
          <p:cNvSpPr/>
          <p:nvPr/>
        </p:nvSpPr>
        <p:spPr>
          <a:xfrm>
            <a:off x="3613532" y="4208442"/>
            <a:ext cx="3822853" cy="647241"/>
          </a:xfrm>
          <a:prstGeom prst="wedgeRectCallout">
            <a:avLst>
              <a:gd name="adj1" fmla="val -20146"/>
              <a:gd name="adj2" fmla="val 513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不要な断面線が表示されないように改修</a:t>
            </a:r>
          </a:p>
        </p:txBody>
      </p:sp>
    </p:spTree>
    <p:extLst>
      <p:ext uri="{BB962C8B-B14F-4D97-AF65-F5344CB8AC3E}">
        <p14:creationId xmlns:p14="http://schemas.microsoft.com/office/powerpoint/2010/main" val="2553953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634533502"/>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8</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取り込みで測量データがリストに表示されない問題を修正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a:t>
                      </a:r>
                      <a:r>
                        <a:rPr kumimoji="1" lang="en-US" altLang="ja-JP" sz="1600" b="0" dirty="0">
                          <a:solidFill>
                            <a:schemeClr val="tx1"/>
                          </a:solidFill>
                          <a:latin typeface="+mn-ea"/>
                          <a:ea typeface="+mn-ea"/>
                        </a:rPr>
                        <a:t>Smart Construction Dashboard</a:t>
                      </a:r>
                      <a:r>
                        <a:rPr kumimoji="1" lang="ja-JP" altLang="en-US" sz="1600" b="0" dirty="0">
                          <a:solidFill>
                            <a:schemeClr val="tx1"/>
                          </a:solidFill>
                          <a:latin typeface="+mn-ea"/>
                          <a:ea typeface="+mn-ea"/>
                        </a:rPr>
                        <a:t>からデータ取り込み」機能において、</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側で</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アップロードされた測量データが取り込み候補のリストに表示されない問題を修正しま</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した。本修正により、</a:t>
                      </a:r>
                      <a:r>
                        <a:rPr kumimoji="1" lang="en-US" altLang="ja-JP" sz="1600" b="0" dirty="0">
                          <a:solidFill>
                            <a:schemeClr val="tx1"/>
                          </a:solidFill>
                          <a:latin typeface="+mn-ea"/>
                          <a:ea typeface="+mn-ea"/>
                        </a:rPr>
                        <a:t>Dashboard</a:t>
                      </a:r>
                      <a:r>
                        <a:rPr kumimoji="1" lang="ja-JP" altLang="en-US" sz="1600" b="0" dirty="0">
                          <a:solidFill>
                            <a:schemeClr val="tx1"/>
                          </a:solidFill>
                          <a:latin typeface="+mn-ea"/>
                          <a:ea typeface="+mn-ea"/>
                        </a:rPr>
                        <a:t>側でアップロードされた測量データが正しくリストに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表示され、</a:t>
                      </a:r>
                      <a:r>
                        <a:rPr kumimoji="1" lang="en-US" altLang="ja-JP" sz="1600" b="0" dirty="0">
                          <a:solidFill>
                            <a:schemeClr val="tx1"/>
                          </a:solidFill>
                          <a:latin typeface="+mn-ea"/>
                          <a:ea typeface="+mn-ea"/>
                        </a:rPr>
                        <a:t>Design3D</a:t>
                      </a:r>
                      <a:r>
                        <a:rPr kumimoji="1" lang="ja-JP" altLang="en-US" sz="1600" b="0" dirty="0">
                          <a:solidFill>
                            <a:schemeClr val="tx1"/>
                          </a:solidFill>
                          <a:latin typeface="+mn-ea"/>
                          <a:ea typeface="+mn-ea"/>
                        </a:rPr>
                        <a:t>側への取り込みが可能となります。</a:t>
                      </a:r>
                      <a:endParaRPr kumimoji="1" lang="en-US" altLang="ja-JP" sz="1600" b="0" dirty="0">
                        <a:solidFill>
                          <a:schemeClr val="tx1"/>
                        </a:solidFill>
                        <a:latin typeface="+mn-ea"/>
                        <a:ea typeface="+mn-ea"/>
                      </a:endParaRP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モニター画面に映るウェブサイトのスクリーンショット&#10;&#10;AI 生成コンテンツは誤りを含む可能性があります。">
            <a:extLst>
              <a:ext uri="{FF2B5EF4-FFF2-40B4-BE49-F238E27FC236}">
                <a16:creationId xmlns:a16="http://schemas.microsoft.com/office/drawing/2014/main" id="{20AC3A70-FDE9-C12B-CABF-98ECC1ACF2B5}"/>
              </a:ext>
            </a:extLst>
          </p:cNvPr>
          <p:cNvPicPr>
            <a:picLocks noChangeAspect="1"/>
          </p:cNvPicPr>
          <p:nvPr/>
        </p:nvPicPr>
        <p:blipFill>
          <a:blip r:embed="rId2"/>
          <a:stretch>
            <a:fillRect/>
          </a:stretch>
        </p:blipFill>
        <p:spPr>
          <a:xfrm>
            <a:off x="3679633" y="2654653"/>
            <a:ext cx="7568588" cy="3879497"/>
          </a:xfrm>
          <a:prstGeom prst="rect">
            <a:avLst/>
          </a:prstGeom>
        </p:spPr>
      </p:pic>
      <p:sp>
        <p:nvSpPr>
          <p:cNvPr id="5" name="吹き出し: 四角形 4">
            <a:extLst>
              <a:ext uri="{FF2B5EF4-FFF2-40B4-BE49-F238E27FC236}">
                <a16:creationId xmlns:a16="http://schemas.microsoft.com/office/drawing/2014/main" id="{53C096CC-016E-C5ED-06BA-B4D5EECE73FE}"/>
              </a:ext>
            </a:extLst>
          </p:cNvPr>
          <p:cNvSpPr/>
          <p:nvPr/>
        </p:nvSpPr>
        <p:spPr>
          <a:xfrm>
            <a:off x="5600700" y="3848100"/>
            <a:ext cx="2133600" cy="441247"/>
          </a:xfrm>
          <a:prstGeom prst="wedgeRectCallout">
            <a:avLst>
              <a:gd name="adj1" fmla="val -20146"/>
              <a:gd name="adj2" fmla="val 513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測量データが表示されるように改修</a:t>
            </a:r>
          </a:p>
        </p:txBody>
      </p:sp>
    </p:spTree>
    <p:extLst>
      <p:ext uri="{BB962C8B-B14F-4D97-AF65-F5344CB8AC3E}">
        <p14:creationId xmlns:p14="http://schemas.microsoft.com/office/powerpoint/2010/main" val="368904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716728524"/>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9</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概要：道路面の中心線上で基準点追加メニューが表示されにくい問題を修正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詳細：これまでは道路の中心線上でしか基準点追加メニューが表示されない仕様となっており、</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中心線付近の狭い範囲でしか追加操作が行えないため、メニューを表示させることが難</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しい状況でした。本修正により、道路面上であれば任意の位置でも基準点追加メニュー</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が表示されるよう改善し、より追加操作が行いやすくなりました。</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なお、道路面で追加操作を行った場合は、指定した位置から最も近い中心線上に基準点</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が追加される仕様となっています。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13" name="図 12" descr="グラフ が含まれている画像&#10;&#10;AI 生成コンテンツは誤りを含む可能性があります。">
            <a:extLst>
              <a:ext uri="{FF2B5EF4-FFF2-40B4-BE49-F238E27FC236}">
                <a16:creationId xmlns:a16="http://schemas.microsoft.com/office/drawing/2014/main" id="{31B786DC-2B45-B84B-B1C4-EED5C6DB2E27}"/>
              </a:ext>
            </a:extLst>
          </p:cNvPr>
          <p:cNvPicPr>
            <a:picLocks noChangeAspect="1"/>
          </p:cNvPicPr>
          <p:nvPr/>
        </p:nvPicPr>
        <p:blipFill>
          <a:blip r:embed="rId2"/>
          <a:stretch>
            <a:fillRect/>
          </a:stretch>
        </p:blipFill>
        <p:spPr>
          <a:xfrm>
            <a:off x="4499477" y="2988024"/>
            <a:ext cx="5418444" cy="3546126"/>
          </a:xfrm>
          <a:prstGeom prst="rect">
            <a:avLst/>
          </a:prstGeom>
        </p:spPr>
      </p:pic>
      <p:sp>
        <p:nvSpPr>
          <p:cNvPr id="16" name="吹き出し: 四角形 15">
            <a:extLst>
              <a:ext uri="{FF2B5EF4-FFF2-40B4-BE49-F238E27FC236}">
                <a16:creationId xmlns:a16="http://schemas.microsoft.com/office/drawing/2014/main" id="{685B97CA-A004-4AE1-EE73-F21D803FEEE2}"/>
              </a:ext>
            </a:extLst>
          </p:cNvPr>
          <p:cNvSpPr/>
          <p:nvPr/>
        </p:nvSpPr>
        <p:spPr>
          <a:xfrm>
            <a:off x="4625244" y="5003471"/>
            <a:ext cx="2189043" cy="1090353"/>
          </a:xfrm>
          <a:prstGeom prst="wedgeRectCallout">
            <a:avLst>
              <a:gd name="adj1" fmla="val 15577"/>
              <a:gd name="adj2" fmla="val -10421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中心線上の追加メニュー</a:t>
            </a:r>
            <a:endParaRPr kumimoji="1" lang="en-US" altLang="ja-JP" sz="1400" b="1" dirty="0"/>
          </a:p>
          <a:p>
            <a:pPr algn="ctr"/>
            <a:endParaRPr kumimoji="1" lang="en-US" altLang="ja-JP" sz="1400" b="1" dirty="0"/>
          </a:p>
          <a:p>
            <a:pPr algn="ctr"/>
            <a:endParaRPr kumimoji="1" lang="en-US" altLang="ja-JP" sz="1400" b="1" dirty="0"/>
          </a:p>
          <a:p>
            <a:pPr algn="ctr"/>
            <a:endParaRPr kumimoji="1" lang="ja-JP" altLang="en-US" sz="1400" b="1" dirty="0"/>
          </a:p>
        </p:txBody>
      </p:sp>
      <p:pic>
        <p:nvPicPr>
          <p:cNvPr id="17" name="図 16" descr="テキスト&#10;&#10;AI 生成コンテンツは誤りを含む可能性があります。">
            <a:extLst>
              <a:ext uri="{FF2B5EF4-FFF2-40B4-BE49-F238E27FC236}">
                <a16:creationId xmlns:a16="http://schemas.microsoft.com/office/drawing/2014/main" id="{09C7A1FC-B006-6515-A933-E74841514699}"/>
              </a:ext>
            </a:extLst>
          </p:cNvPr>
          <p:cNvPicPr>
            <a:picLocks noChangeAspect="1"/>
          </p:cNvPicPr>
          <p:nvPr/>
        </p:nvPicPr>
        <p:blipFill>
          <a:blip r:embed="rId3"/>
          <a:stretch>
            <a:fillRect/>
          </a:stretch>
        </p:blipFill>
        <p:spPr>
          <a:xfrm>
            <a:off x="5319684" y="5419691"/>
            <a:ext cx="759409" cy="574981"/>
          </a:xfrm>
          <a:prstGeom prst="rect">
            <a:avLst/>
          </a:prstGeom>
        </p:spPr>
      </p:pic>
      <p:sp>
        <p:nvSpPr>
          <p:cNvPr id="18" name="吹き出し: 四角形 17">
            <a:extLst>
              <a:ext uri="{FF2B5EF4-FFF2-40B4-BE49-F238E27FC236}">
                <a16:creationId xmlns:a16="http://schemas.microsoft.com/office/drawing/2014/main" id="{187756CA-6E44-5926-7450-AF964E9E10A9}"/>
              </a:ext>
            </a:extLst>
          </p:cNvPr>
          <p:cNvSpPr/>
          <p:nvPr/>
        </p:nvSpPr>
        <p:spPr>
          <a:xfrm>
            <a:off x="8464073" y="3624549"/>
            <a:ext cx="3103634" cy="2909601"/>
          </a:xfrm>
          <a:prstGeom prst="wedgeRectCallout">
            <a:avLst>
              <a:gd name="adj1" fmla="val -75147"/>
              <a:gd name="adj2" fmla="val -167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道路面の追加メニュー</a:t>
            </a:r>
            <a:endParaRPr kumimoji="1" lang="en-US" altLang="ja-JP" sz="1400" b="1" dirty="0"/>
          </a:p>
          <a:p>
            <a:pPr algn="ctr"/>
            <a:r>
              <a:rPr kumimoji="1" lang="en-US" altLang="ja-JP" sz="1400" b="1" dirty="0"/>
              <a:t>(</a:t>
            </a:r>
            <a:r>
              <a:rPr kumimoji="1" lang="ja-JP" altLang="en-US" sz="1400" b="1" dirty="0"/>
              <a:t>最も近い中心線上に基準点を追加</a:t>
            </a:r>
            <a:r>
              <a:rPr kumimoji="1" lang="en-US" altLang="ja-JP" sz="1400" b="1" dirty="0"/>
              <a:t>)</a:t>
            </a:r>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en-US" altLang="ja-JP" sz="1400" b="1" dirty="0"/>
          </a:p>
          <a:p>
            <a:pPr algn="ctr"/>
            <a:endParaRPr kumimoji="1" lang="ja-JP" altLang="en-US" sz="1400" b="1" dirty="0"/>
          </a:p>
        </p:txBody>
      </p:sp>
      <p:pic>
        <p:nvPicPr>
          <p:cNvPr id="19" name="図 18" descr="テキスト&#10;&#10;AI 生成コンテンツは誤りを含む可能性があります。">
            <a:extLst>
              <a:ext uri="{FF2B5EF4-FFF2-40B4-BE49-F238E27FC236}">
                <a16:creationId xmlns:a16="http://schemas.microsoft.com/office/drawing/2014/main" id="{D379D0AE-2DAD-1E79-34CA-00BE8DD3B468}"/>
              </a:ext>
            </a:extLst>
          </p:cNvPr>
          <p:cNvPicPr>
            <a:picLocks noChangeAspect="1"/>
          </p:cNvPicPr>
          <p:nvPr/>
        </p:nvPicPr>
        <p:blipFill>
          <a:blip r:embed="rId4"/>
          <a:stretch>
            <a:fillRect/>
          </a:stretch>
        </p:blipFill>
        <p:spPr>
          <a:xfrm>
            <a:off x="8675078" y="4206589"/>
            <a:ext cx="1082796" cy="2195462"/>
          </a:xfrm>
          <a:prstGeom prst="rect">
            <a:avLst/>
          </a:prstGeom>
        </p:spPr>
      </p:pic>
      <p:sp>
        <p:nvSpPr>
          <p:cNvPr id="20" name="正方形/長方形 19">
            <a:extLst>
              <a:ext uri="{FF2B5EF4-FFF2-40B4-BE49-F238E27FC236}">
                <a16:creationId xmlns:a16="http://schemas.microsoft.com/office/drawing/2014/main" id="{B4E50D1D-5AA5-AB6C-5A0C-780DE4D934A0}"/>
              </a:ext>
            </a:extLst>
          </p:cNvPr>
          <p:cNvSpPr/>
          <p:nvPr/>
        </p:nvSpPr>
        <p:spPr>
          <a:xfrm>
            <a:off x="8675078" y="4206590"/>
            <a:ext cx="1069510" cy="35439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グラフ が含まれている画像&#10;&#10;AI 生成コンテンツは誤りを含む可能性があります。">
            <a:extLst>
              <a:ext uri="{FF2B5EF4-FFF2-40B4-BE49-F238E27FC236}">
                <a16:creationId xmlns:a16="http://schemas.microsoft.com/office/drawing/2014/main" id="{D0034968-BB68-1B8B-B18B-A3B1A70A5A93}"/>
              </a:ext>
            </a:extLst>
          </p:cNvPr>
          <p:cNvPicPr>
            <a:picLocks noChangeAspect="1"/>
          </p:cNvPicPr>
          <p:nvPr/>
        </p:nvPicPr>
        <p:blipFill>
          <a:blip r:embed="rId5"/>
          <a:stretch>
            <a:fillRect/>
          </a:stretch>
        </p:blipFill>
        <p:spPr>
          <a:xfrm>
            <a:off x="9825966" y="4371297"/>
            <a:ext cx="1572790" cy="1698094"/>
          </a:xfrm>
          <a:prstGeom prst="rect">
            <a:avLst/>
          </a:prstGeom>
        </p:spPr>
      </p:pic>
      <p:sp>
        <p:nvSpPr>
          <p:cNvPr id="23" name="楕円 22">
            <a:extLst>
              <a:ext uri="{FF2B5EF4-FFF2-40B4-BE49-F238E27FC236}">
                <a16:creationId xmlns:a16="http://schemas.microsoft.com/office/drawing/2014/main" id="{F3B667F6-C0DB-0776-9A80-34B5D1A2C09E}"/>
              </a:ext>
            </a:extLst>
          </p:cNvPr>
          <p:cNvSpPr/>
          <p:nvPr/>
        </p:nvSpPr>
        <p:spPr>
          <a:xfrm>
            <a:off x="10696193" y="4981119"/>
            <a:ext cx="505882" cy="478449"/>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859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33478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sp>
        <p:nvSpPr>
          <p:cNvPr id="3" name="テキスト ボックス 2">
            <a:extLst>
              <a:ext uri="{FF2B5EF4-FFF2-40B4-BE49-F238E27FC236}">
                <a16:creationId xmlns:a16="http://schemas.microsoft.com/office/drawing/2014/main" id="{1E400EDE-EE2F-4FB8-9778-A5A6D5083400}"/>
              </a:ext>
            </a:extLst>
          </p:cNvPr>
          <p:cNvSpPr txBox="1"/>
          <p:nvPr/>
        </p:nvSpPr>
        <p:spPr>
          <a:xfrm>
            <a:off x="276468" y="814580"/>
            <a:ext cx="11779697"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ea typeface="游ゴシック"/>
              </a:rPr>
              <a:t>Smart Construction </a:t>
            </a:r>
            <a:r>
              <a:rPr kumimoji="1" lang="en-US" altLang="ja-JP" dirty="0">
                <a:solidFill>
                  <a:prstClr val="black"/>
                </a:solidFill>
                <a:latin typeface="游ゴシック" panose="020B0400000000000000" pitchFamily="34" charset="-128"/>
                <a:ea typeface="游ゴシック" panose="020B0400000000000000" pitchFamily="34" charset="-128"/>
              </a:rPr>
              <a:t>Design3D</a:t>
            </a:r>
            <a:r>
              <a:rPr kumimoji="1" lang="ja-JP" altLang="en-US" dirty="0">
                <a:ea typeface="游ゴシック"/>
              </a:rPr>
              <a:t>のアップデートについて、以下の日程・内容にてリリースを致します。</a:t>
            </a:r>
            <a:endParaRPr kumimoji="1" lang="en-US" altLang="ja-JP" dirty="0">
              <a:ea typeface="游ゴシック"/>
            </a:endParaRPr>
          </a:p>
          <a:p>
            <a:pPr marL="285750" indent="-285750">
              <a:buFont typeface="Arial" panose="020B0604020202020204" pitchFamily="34" charset="0"/>
              <a:buChar char="•"/>
            </a:pPr>
            <a:r>
              <a:rPr lang="ja-JP" altLang="en-US" dirty="0"/>
              <a:t>システムメンテナンスの為、下記日程は該当するサービスのお取扱いができなくなります。（</a:t>
            </a:r>
            <a:r>
              <a:rPr lang="en-US" altLang="ja-JP" dirty="0"/>
              <a:t>※</a:t>
            </a:r>
            <a:r>
              <a:rPr lang="ja-JP" altLang="en-US" dirty="0"/>
              <a:t>リリース日程・時間帯・内容については、状況に応じ変更する場合がございます。予めご了承ください。）</a:t>
            </a:r>
            <a:endParaRPr kumimoji="1" lang="ja-JP" altLang="en-US" dirty="0">
              <a:latin typeface="+mn-ea"/>
            </a:endParaRPr>
          </a:p>
        </p:txBody>
      </p:sp>
      <p:sp>
        <p:nvSpPr>
          <p:cNvPr id="6" name="テキスト ボックス 5">
            <a:extLst>
              <a:ext uri="{FF2B5EF4-FFF2-40B4-BE49-F238E27FC236}">
                <a16:creationId xmlns:a16="http://schemas.microsoft.com/office/drawing/2014/main" id="{531B4B9D-12EA-4BC5-4859-8E23CDDB1A22}"/>
              </a:ext>
            </a:extLst>
          </p:cNvPr>
          <p:cNvSpPr txBox="1"/>
          <p:nvPr/>
        </p:nvSpPr>
        <p:spPr>
          <a:xfrm>
            <a:off x="497712" y="1799866"/>
            <a:ext cx="5253384" cy="369332"/>
          </a:xfrm>
          <a:prstGeom prst="rect">
            <a:avLst/>
          </a:prstGeom>
          <a:noFill/>
        </p:spPr>
        <p:txBody>
          <a:bodyPr wrap="square" lIns="91440" tIns="45720" rIns="91440" bIns="45720" rtlCol="0" anchor="t">
            <a:spAutoFit/>
          </a:bodyPr>
          <a:lstStyle/>
          <a:p>
            <a:r>
              <a:rPr lang="ja-JP" altLang="en-US" u="sng" dirty="0">
                <a:latin typeface="+mn-ea"/>
              </a:rPr>
              <a:t>日程：日本時間　</a:t>
            </a:r>
            <a:r>
              <a:rPr lang="en-US" altLang="ja-JP" u="sng" dirty="0">
                <a:latin typeface="+mn-ea"/>
              </a:rPr>
              <a:t>2</a:t>
            </a:r>
            <a:r>
              <a:rPr lang="ja-JP" altLang="en-US" u="sng" dirty="0">
                <a:latin typeface="+mn-ea"/>
              </a:rPr>
              <a:t>月</a:t>
            </a:r>
            <a:r>
              <a:rPr lang="en-US" altLang="ja-JP" u="sng" dirty="0">
                <a:latin typeface="+mn-ea"/>
              </a:rPr>
              <a:t>3</a:t>
            </a:r>
            <a:r>
              <a:rPr lang="ja-JP" altLang="en-US" u="sng" dirty="0">
                <a:latin typeface="+mn-ea"/>
              </a:rPr>
              <a:t>日</a:t>
            </a:r>
            <a:r>
              <a:rPr lang="en-US" altLang="ja-JP" u="sng" dirty="0">
                <a:latin typeface="+mn-ea"/>
              </a:rPr>
              <a:t>(</a:t>
            </a:r>
            <a:r>
              <a:rPr lang="ja-JP" altLang="en-US" u="sng" dirty="0">
                <a:latin typeface="+mn-ea"/>
              </a:rPr>
              <a:t>火</a:t>
            </a:r>
            <a:r>
              <a:rPr lang="en-US" altLang="ja-JP" u="sng" dirty="0">
                <a:latin typeface="+mn-ea"/>
              </a:rPr>
              <a:t>)</a:t>
            </a:r>
            <a:r>
              <a:rPr lang="ja-JP" altLang="en-US" u="sng" dirty="0">
                <a:latin typeface="+mn-ea"/>
              </a:rPr>
              <a:t>　</a:t>
            </a:r>
            <a:r>
              <a:rPr lang="en-US" altLang="ja-JP" u="sng" dirty="0">
                <a:latin typeface="+mn-ea"/>
              </a:rPr>
              <a:t>19:00</a:t>
            </a:r>
            <a:r>
              <a:rPr lang="ja-JP" altLang="en-US" u="sng" dirty="0">
                <a:latin typeface="+mn-ea"/>
              </a:rPr>
              <a:t>～</a:t>
            </a:r>
            <a:r>
              <a:rPr lang="en-US" altLang="ja-JP" u="sng" dirty="0">
                <a:latin typeface="+mn-ea"/>
              </a:rPr>
              <a:t>24:00</a:t>
            </a:r>
            <a:r>
              <a:rPr kumimoji="1" lang="en-US" altLang="ja-JP" u="sng" dirty="0">
                <a:latin typeface="+mn-ea"/>
              </a:rPr>
              <a:t> </a:t>
            </a:r>
            <a:r>
              <a:rPr kumimoji="1" lang="ja-JP" altLang="en-US" u="sng" dirty="0">
                <a:latin typeface="+mn-ea"/>
              </a:rPr>
              <a:t>　</a:t>
            </a:r>
            <a:endParaRPr kumimoji="1" lang="en-US" altLang="ja-JP" u="sng" dirty="0">
              <a:latin typeface="+mn-ea"/>
            </a:endParaRP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2227927982"/>
              </p:ext>
            </p:extLst>
          </p:nvPr>
        </p:nvGraphicFramePr>
        <p:xfrm>
          <a:off x="126946" y="2208097"/>
          <a:ext cx="11923057" cy="4126053"/>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338979">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967305">
                <a:tc>
                  <a:txBody>
                    <a:bodyPr/>
                    <a:lstStyle/>
                    <a:p>
                      <a:pPr algn="ctr"/>
                      <a:r>
                        <a:rPr kumimoji="1" lang="en-US" altLang="ja-JP" sz="1600" dirty="0">
                          <a:solidFill>
                            <a:schemeClr val="tx1"/>
                          </a:solidFill>
                          <a:latin typeface="+mn-lt"/>
                          <a:ea typeface="Meiryo UI" panose="020B0604030504040204" pitchFamily="50" charset="-128"/>
                        </a:rPr>
                        <a:t>1</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オブジェクトの</a:t>
                      </a:r>
                      <a:r>
                        <a:rPr kumimoji="1" lang="en-US" altLang="ja-JP"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DXF</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出力機能を追加</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オブジェクトデータ（仮設道路・平場・床掘）を</a:t>
                      </a:r>
                      <a:r>
                        <a:rPr kumimoji="1" lang="en-US" altLang="ja-JP" sz="1200" b="0" dirty="0">
                          <a:solidFill>
                            <a:schemeClr val="tx1"/>
                          </a:solidFill>
                          <a:latin typeface="+mn-ea"/>
                          <a:ea typeface="+mn-ea"/>
                        </a:rPr>
                        <a:t>DXF</a:t>
                      </a:r>
                      <a:r>
                        <a:rPr kumimoji="1" lang="ja-JP" altLang="en-US" sz="1200" b="0" dirty="0">
                          <a:solidFill>
                            <a:schemeClr val="tx1"/>
                          </a:solidFill>
                          <a:latin typeface="+mn-ea"/>
                          <a:ea typeface="+mn-ea"/>
                        </a:rPr>
                        <a:t>形式で出力できるようになりました。出力時のメニューで、</a:t>
                      </a:r>
                      <a:r>
                        <a:rPr kumimoji="1" lang="en-US" altLang="ja-JP" sz="1200" b="0" dirty="0">
                          <a:solidFill>
                            <a:schemeClr val="tx1"/>
                          </a:solidFill>
                          <a:latin typeface="+mn-ea"/>
                          <a:ea typeface="+mn-ea"/>
                        </a:rPr>
                        <a:t>XML</a:t>
                      </a:r>
                      <a:r>
                        <a:rPr kumimoji="1" lang="ja-JP" altLang="en-US" sz="1200" b="0" dirty="0">
                          <a:solidFill>
                            <a:schemeClr val="tx1"/>
                          </a:solidFill>
                          <a:latin typeface="+mn-ea"/>
                          <a:ea typeface="+mn-ea"/>
                        </a:rPr>
                        <a:t>形式または</a:t>
                      </a:r>
                      <a:r>
                        <a:rPr kumimoji="1" lang="en-US" altLang="ja-JP" sz="1200" b="0" dirty="0">
                          <a:solidFill>
                            <a:schemeClr val="tx1"/>
                          </a:solidFill>
                          <a:latin typeface="+mn-ea"/>
                          <a:ea typeface="+mn-ea"/>
                        </a:rPr>
                        <a:t>DXF</a:t>
                      </a:r>
                      <a:r>
                        <a:rPr kumimoji="1" lang="ja-JP" altLang="en-US" sz="1200" b="0" dirty="0">
                          <a:solidFill>
                            <a:schemeClr val="tx1"/>
                          </a:solidFill>
                          <a:latin typeface="+mn-ea"/>
                          <a:ea typeface="+mn-ea"/>
                        </a:rPr>
                        <a:t>形式を選択して出力することが可能です。</a:t>
                      </a:r>
                    </a:p>
                  </a:txBody>
                  <a:tcPr anchor="ctr">
                    <a:solidFill>
                      <a:schemeClr val="bg1"/>
                    </a:solidFill>
                  </a:tcPr>
                </a:tc>
                <a:extLst>
                  <a:ext uri="{0D108BD9-81ED-4DB2-BD59-A6C34878D82A}">
                    <a16:rowId xmlns:a16="http://schemas.microsoft.com/office/drawing/2014/main" val="2449972710"/>
                  </a:ext>
                </a:extLst>
              </a:tr>
              <a:tr h="1303662">
                <a:tc>
                  <a:txBody>
                    <a:bodyPr/>
                    <a:lstStyle/>
                    <a:p>
                      <a:pPr algn="ctr"/>
                      <a:r>
                        <a:rPr kumimoji="1" lang="en-US" altLang="ja-JP" sz="1600" dirty="0">
                          <a:solidFill>
                            <a:schemeClr val="tx1"/>
                          </a:solidFill>
                          <a:latin typeface="+mn-lt"/>
                          <a:ea typeface="Meiryo UI" panose="020B0604030504040204" pitchFamily="50" charset="-128"/>
                        </a:rPr>
                        <a:t>2</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成功時ポップアップの自動非表示への対応</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成功時のポップアップは自動的に非表示になるよう改善しました。これにより、アップロード成功時などでは、ポップアップが表示されてから約</a:t>
                      </a:r>
                      <a:r>
                        <a:rPr kumimoji="1" lang="en-US" altLang="ja-JP" sz="1200" b="0" dirty="0">
                          <a:solidFill>
                            <a:schemeClr val="tx1"/>
                          </a:solidFill>
                          <a:latin typeface="+mn-ea"/>
                          <a:ea typeface="+mn-ea"/>
                        </a:rPr>
                        <a:t>3</a:t>
                      </a:r>
                      <a:r>
                        <a:rPr kumimoji="1" lang="ja-JP" altLang="en-US" sz="1200" b="0" dirty="0">
                          <a:solidFill>
                            <a:schemeClr val="tx1"/>
                          </a:solidFill>
                          <a:latin typeface="+mn-ea"/>
                          <a:ea typeface="+mn-ea"/>
                        </a:rPr>
                        <a:t>秒後に自動で閉じるようになります。</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なお、失敗時のポップアップや指示系のものについては、従来の動作のままとなります。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731920540"/>
                  </a:ext>
                </a:extLst>
              </a:tr>
              <a:tr h="1516107">
                <a:tc>
                  <a:txBody>
                    <a:bodyPr/>
                    <a:lstStyle/>
                    <a:p>
                      <a:pPr algn="ctr"/>
                      <a:r>
                        <a:rPr kumimoji="1" lang="en-US" altLang="ja-JP" sz="1600" dirty="0">
                          <a:solidFill>
                            <a:schemeClr val="tx1"/>
                          </a:solidFill>
                          <a:latin typeface="+mn-lt"/>
                          <a:ea typeface="Meiryo UI" panose="020B0604030504040204" pitchFamily="50" charset="-128"/>
                        </a:rPr>
                        <a:t>3</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直角カーブ（折れ曲がり部）でも設定した道路幅員を維持できるよう改善</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を描画する際、直線が直角に折れ曲がる形状の場合、折れ曲がり地点の前後で道路幅が縮小し、設定した幅員条件を満たさない状態になることがありました。今回の改善により、直角に近い折れ曲がり形状の道路でも、折れ曲がり地点で幅員が不必要に縮小しないよう調整され、設定した幅員が確保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944540628"/>
                  </a:ext>
                </a:extLst>
              </a:tr>
            </a:tbl>
          </a:graphicData>
        </a:graphic>
      </p:graphicFrame>
    </p:spTree>
    <p:extLst>
      <p:ext uri="{BB962C8B-B14F-4D97-AF65-F5344CB8AC3E}">
        <p14:creationId xmlns:p14="http://schemas.microsoft.com/office/powerpoint/2010/main" val="83296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757939786"/>
              </p:ext>
            </p:extLst>
          </p:nvPr>
        </p:nvGraphicFramePr>
        <p:xfrm>
          <a:off x="126946" y="893646"/>
          <a:ext cx="11923057" cy="5488924"/>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442672">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192877">
                <a:tc>
                  <a:txBody>
                    <a:bodyPr/>
                    <a:lstStyle/>
                    <a:p>
                      <a:pPr algn="ctr"/>
                      <a:r>
                        <a:rPr kumimoji="1" lang="en-US" altLang="ja-JP" sz="1600" dirty="0">
                          <a:solidFill>
                            <a:schemeClr val="tx1"/>
                          </a:solidFill>
                          <a:latin typeface="+mn-lt"/>
                          <a:ea typeface="Meiryo UI" panose="020B0604030504040204" pitchFamily="50" charset="-128"/>
                        </a:rPr>
                        <a:t>4</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点合わせ」実行時に</a:t>
                      </a:r>
                      <a:r>
                        <a:rPr kumimoji="1" lang="en-US" altLang="ja-JP" sz="1200" b="0" dirty="0">
                          <a:solidFill>
                            <a:schemeClr val="tx1"/>
                          </a:solidFill>
                          <a:latin typeface="+mn-ea"/>
                          <a:ea typeface="+mn-ea"/>
                        </a:rPr>
                        <a:t>XY</a:t>
                      </a:r>
                      <a:r>
                        <a:rPr kumimoji="1" lang="ja-JP" altLang="en-US" sz="1200" b="0" dirty="0">
                          <a:solidFill>
                            <a:schemeClr val="tx1"/>
                          </a:solidFill>
                          <a:latin typeface="+mn-ea"/>
                          <a:ea typeface="+mn-ea"/>
                        </a:rPr>
                        <a:t>座標を数値入力できない問題を修正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二次元図面または基準平面で「</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点合わせ」を実行する際、ポイント指定時に</a:t>
                      </a:r>
                      <a:r>
                        <a:rPr kumimoji="1" lang="en-US" altLang="ja-JP" sz="1200" b="0" dirty="0">
                          <a:solidFill>
                            <a:schemeClr val="tx1"/>
                          </a:solidFill>
                          <a:latin typeface="+mn-ea"/>
                          <a:ea typeface="+mn-ea"/>
                        </a:rPr>
                        <a:t>XY</a:t>
                      </a:r>
                      <a:r>
                        <a:rPr kumimoji="1" lang="ja-JP" altLang="en-US" sz="1200" b="0" dirty="0">
                          <a:solidFill>
                            <a:schemeClr val="tx1"/>
                          </a:solidFill>
                          <a:latin typeface="+mn-ea"/>
                          <a:ea typeface="+mn-ea"/>
                        </a:rPr>
                        <a:t>座標を数値入力できない問題を修正しました。本修正により、「</a:t>
                      </a:r>
                      <a:r>
                        <a:rPr kumimoji="1" lang="en-US" altLang="ja-JP" sz="1200" b="0" dirty="0">
                          <a:solidFill>
                            <a:schemeClr val="tx1"/>
                          </a:solidFill>
                          <a:latin typeface="+mn-ea"/>
                          <a:ea typeface="+mn-ea"/>
                        </a:rPr>
                        <a:t>2</a:t>
                      </a:r>
                      <a:r>
                        <a:rPr kumimoji="1" lang="ja-JP" altLang="en-US" sz="1200" b="0" dirty="0">
                          <a:solidFill>
                            <a:schemeClr val="tx1"/>
                          </a:solidFill>
                          <a:latin typeface="+mn-ea"/>
                          <a:ea typeface="+mn-ea"/>
                        </a:rPr>
                        <a:t>点合わせ」時に</a:t>
                      </a:r>
                      <a:r>
                        <a:rPr kumimoji="1" lang="en-US" altLang="ja-JP" sz="1200" b="0" dirty="0">
                          <a:solidFill>
                            <a:schemeClr val="tx1"/>
                          </a:solidFill>
                          <a:latin typeface="+mn-ea"/>
                          <a:ea typeface="+mn-ea"/>
                        </a:rPr>
                        <a:t>XY</a:t>
                      </a:r>
                      <a:r>
                        <a:rPr kumimoji="1" lang="ja-JP" altLang="en-US" sz="1200" b="0" dirty="0">
                          <a:solidFill>
                            <a:schemeClr val="tx1"/>
                          </a:solidFill>
                          <a:latin typeface="+mn-ea"/>
                          <a:ea typeface="+mn-ea"/>
                        </a:rPr>
                        <a:t>座標を数値入力してポイントを指定できるようになりました。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480945">
                <a:tc>
                  <a:txBody>
                    <a:bodyPr/>
                    <a:lstStyle/>
                    <a:p>
                      <a:pPr algn="ctr"/>
                      <a:r>
                        <a:rPr kumimoji="1" lang="en-US" altLang="ja-JP" sz="1600" dirty="0">
                          <a:solidFill>
                            <a:schemeClr val="tx1"/>
                          </a:solidFill>
                          <a:latin typeface="+mn-lt"/>
                          <a:ea typeface="Meiryo UI" panose="020B0604030504040204" pitchFamily="50" charset="-128"/>
                        </a:rPr>
                        <a:t>5</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平場の</a:t>
                      </a:r>
                      <a:r>
                        <a:rPr kumimoji="1" lang="en-US" altLang="ja-JP" sz="1200" b="0" dirty="0">
                          <a:solidFill>
                            <a:schemeClr val="tx1"/>
                          </a:solidFill>
                          <a:latin typeface="+mn-ea"/>
                          <a:ea typeface="+mn-ea"/>
                        </a:rPr>
                        <a:t>0-1</a:t>
                      </a:r>
                      <a:r>
                        <a:rPr kumimoji="1" lang="ja-JP" altLang="en-US" sz="1200" b="0" dirty="0">
                          <a:solidFill>
                            <a:schemeClr val="tx1"/>
                          </a:solidFill>
                          <a:latin typeface="+mn-ea"/>
                          <a:ea typeface="+mn-ea"/>
                        </a:rPr>
                        <a:t>間への基準点の追加時に法面の形状が崩れてしまう問題を修正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平場において </a:t>
                      </a:r>
                      <a:r>
                        <a:rPr kumimoji="1" lang="en-US" altLang="ja-JP" sz="1200" b="0" dirty="0">
                          <a:solidFill>
                            <a:schemeClr val="tx1"/>
                          </a:solidFill>
                          <a:latin typeface="+mn-ea"/>
                          <a:ea typeface="+mn-ea"/>
                        </a:rPr>
                        <a:t>0–1 </a:t>
                      </a:r>
                      <a:r>
                        <a:rPr kumimoji="1" lang="ja-JP" altLang="en-US" sz="1200" b="0" dirty="0">
                          <a:solidFill>
                            <a:schemeClr val="tx1"/>
                          </a:solidFill>
                          <a:latin typeface="+mn-ea"/>
                          <a:ea typeface="+mn-ea"/>
                        </a:rPr>
                        <a:t>間に基準点を追加した際、法面の形状が崩れてしまう問題を修正しました。本修正により、平場の </a:t>
                      </a:r>
                      <a:r>
                        <a:rPr kumimoji="1" lang="en-US" altLang="ja-JP" sz="1200" b="0" dirty="0">
                          <a:solidFill>
                            <a:schemeClr val="tx1"/>
                          </a:solidFill>
                          <a:latin typeface="+mn-ea"/>
                          <a:ea typeface="+mn-ea"/>
                        </a:rPr>
                        <a:t>0–1 </a:t>
                      </a:r>
                      <a:r>
                        <a:rPr kumimoji="1" lang="ja-JP" altLang="en-US" sz="1200" b="0" dirty="0">
                          <a:solidFill>
                            <a:schemeClr val="tx1"/>
                          </a:solidFill>
                          <a:latin typeface="+mn-ea"/>
                          <a:ea typeface="+mn-ea"/>
                        </a:rPr>
                        <a:t>間へ基準点を追加しても、法面形状が正しく表示されるようになりました。また、</a:t>
                      </a:r>
                      <a:r>
                        <a:rPr kumimoji="1" lang="en-US" altLang="ja-JP" sz="1200" b="0" dirty="0">
                          <a:solidFill>
                            <a:schemeClr val="tx1"/>
                          </a:solidFill>
                          <a:latin typeface="+mn-ea"/>
                          <a:ea typeface="+mn-ea"/>
                        </a:rPr>
                        <a:t>0–1 </a:t>
                      </a:r>
                      <a:r>
                        <a:rPr kumimoji="1" lang="ja-JP" altLang="en-US" sz="1200" b="0" dirty="0">
                          <a:solidFill>
                            <a:schemeClr val="tx1"/>
                          </a:solidFill>
                          <a:latin typeface="+mn-ea"/>
                          <a:ea typeface="+mn-ea"/>
                        </a:rPr>
                        <a:t>間に追加した基準点を内側へ移動した場合に、同様に法面形状が崩れてしまう問題も併せて修正しています。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r h="1174918">
                <a:tc>
                  <a:txBody>
                    <a:bodyPr/>
                    <a:lstStyle/>
                    <a:p>
                      <a:pPr algn="ctr"/>
                      <a:r>
                        <a:rPr kumimoji="1" lang="en-US" altLang="ja-JP" sz="1600" dirty="0">
                          <a:solidFill>
                            <a:schemeClr val="tx1"/>
                          </a:solidFill>
                          <a:latin typeface="+mn-lt"/>
                          <a:ea typeface="Meiryo UI" panose="020B0604030504040204" pitchFamily="50" charset="-128"/>
                        </a:rPr>
                        <a:t>6</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直線に変更した道路面が保存されない問題を修正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仮設道路および床掘において、道路面を直線に変更しても保存されない問題を修正しました。本修正により、道路面の直線への変更が正しく保存されるようになりました。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3510497852"/>
                  </a:ext>
                </a:extLst>
              </a:tr>
              <a:tr h="1197512">
                <a:tc>
                  <a:txBody>
                    <a:bodyPr/>
                    <a:lstStyle/>
                    <a:p>
                      <a:pPr algn="ctr"/>
                      <a:r>
                        <a:rPr kumimoji="1" lang="en-US" altLang="ja-JP" sz="1600" dirty="0">
                          <a:solidFill>
                            <a:schemeClr val="tx1"/>
                          </a:solidFill>
                          <a:latin typeface="+mn-lt"/>
                          <a:ea typeface="Meiryo UI" panose="020B0604030504040204" pitchFamily="50" charset="-128"/>
                        </a:rPr>
                        <a:t>7</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不要な断面線が道路のない区間に表示される問題を修正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断面線の延長線上に道路が存在する場合、道路のない区間まで断面線が伸びて表示されてしまう問題を修正しました。本修正により、道路が存在しない区間で不要な断面線が表示されることはなくなりました。</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957416151"/>
                  </a:ext>
                </a:extLst>
              </a:tr>
            </a:tbl>
          </a:graphicData>
        </a:graphic>
      </p:graphicFrame>
    </p:spTree>
    <p:extLst>
      <p:ext uri="{BB962C8B-B14F-4D97-AF65-F5344CB8AC3E}">
        <p14:creationId xmlns:p14="http://schemas.microsoft.com/office/powerpoint/2010/main" val="3624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19420CB-CF56-435A-A5AD-9C1751E314DF}"/>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20" name="表 5">
            <a:extLst>
              <a:ext uri="{FF2B5EF4-FFF2-40B4-BE49-F238E27FC236}">
                <a16:creationId xmlns:a16="http://schemas.microsoft.com/office/drawing/2014/main" id="{23FC66BD-76AB-D985-7D4B-E3C18890D7AD}"/>
              </a:ext>
            </a:extLst>
          </p:cNvPr>
          <p:cNvGraphicFramePr>
            <a:graphicFrameLocks noGrp="1"/>
          </p:cNvGraphicFramePr>
          <p:nvPr>
            <p:extLst>
              <p:ext uri="{D42A27DB-BD31-4B8C-83A1-F6EECF244321}">
                <p14:modId xmlns:p14="http://schemas.microsoft.com/office/powerpoint/2010/main" val="1368495673"/>
              </p:ext>
            </p:extLst>
          </p:nvPr>
        </p:nvGraphicFramePr>
        <p:xfrm>
          <a:off x="126946" y="893647"/>
          <a:ext cx="11923057" cy="3469372"/>
        </p:xfrm>
        <a:graphic>
          <a:graphicData uri="http://schemas.openxmlformats.org/drawingml/2006/table">
            <a:tbl>
              <a:tblPr firstRow="1" bandRow="1">
                <a:tableStyleId>{5940675A-B579-460E-94D1-54222C63F5DA}</a:tableStyleId>
              </a:tblPr>
              <a:tblGrid>
                <a:gridCol w="579682">
                  <a:extLst>
                    <a:ext uri="{9D8B030D-6E8A-4147-A177-3AD203B41FA5}">
                      <a16:colId xmlns:a16="http://schemas.microsoft.com/office/drawing/2014/main" val="889631269"/>
                    </a:ext>
                  </a:extLst>
                </a:gridCol>
                <a:gridCol w="2305993">
                  <a:extLst>
                    <a:ext uri="{9D8B030D-6E8A-4147-A177-3AD203B41FA5}">
                      <a16:colId xmlns:a16="http://schemas.microsoft.com/office/drawing/2014/main" val="134053511"/>
                    </a:ext>
                  </a:extLst>
                </a:gridCol>
                <a:gridCol w="4003139">
                  <a:extLst>
                    <a:ext uri="{9D8B030D-6E8A-4147-A177-3AD203B41FA5}">
                      <a16:colId xmlns:a16="http://schemas.microsoft.com/office/drawing/2014/main" val="3343669445"/>
                    </a:ext>
                  </a:extLst>
                </a:gridCol>
                <a:gridCol w="5034243">
                  <a:extLst>
                    <a:ext uri="{9D8B030D-6E8A-4147-A177-3AD203B41FA5}">
                      <a16:colId xmlns:a16="http://schemas.microsoft.com/office/drawing/2014/main" val="1160287430"/>
                    </a:ext>
                  </a:extLst>
                </a:gridCol>
              </a:tblGrid>
              <a:tr h="452761">
                <a:tc>
                  <a:txBody>
                    <a:bodyPr/>
                    <a:lstStyle/>
                    <a:p>
                      <a:pPr algn="ctr"/>
                      <a:r>
                        <a:rPr kumimoji="1" lang="en-US" altLang="ja-JP" sz="1400" b="1" dirty="0">
                          <a:solidFill>
                            <a:schemeClr val="bg1"/>
                          </a:solidFill>
                          <a:latin typeface="+mn-ea"/>
                          <a:ea typeface="+mn-ea"/>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latin typeface="+mn-ea"/>
                          <a:ea typeface="+mn-ea"/>
                        </a:rPr>
                        <a:t>対象機能</a:t>
                      </a:r>
                    </a:p>
                  </a:txBody>
                  <a:tcPr anchor="ctr">
                    <a:solidFill>
                      <a:srgbClr val="0070C0"/>
                    </a:solidFill>
                  </a:tcPr>
                </a:tc>
                <a:tc>
                  <a:txBody>
                    <a:bodyPr/>
                    <a:lstStyle/>
                    <a:p>
                      <a:pPr algn="ctr"/>
                      <a:r>
                        <a:rPr kumimoji="1" lang="ja-JP" altLang="en-US" sz="1400" b="1" dirty="0">
                          <a:solidFill>
                            <a:schemeClr val="bg1"/>
                          </a:solidFill>
                          <a:latin typeface="+mn-ea"/>
                          <a:ea typeface="+mn-ea"/>
                        </a:rPr>
                        <a:t>概要</a:t>
                      </a:r>
                    </a:p>
                  </a:txBody>
                  <a:tcPr anchor="ctr">
                    <a:solidFill>
                      <a:srgbClr val="0070C0"/>
                    </a:solidFill>
                  </a:tcPr>
                </a:tc>
                <a:tc>
                  <a:txBody>
                    <a:bodyPr/>
                    <a:lstStyle/>
                    <a:p>
                      <a:pPr algn="ctr"/>
                      <a:r>
                        <a:rPr kumimoji="1" lang="ja-JP" altLang="en-US" sz="1400" b="1" dirty="0">
                          <a:solidFill>
                            <a:schemeClr val="bg1"/>
                          </a:solidFill>
                          <a:latin typeface="+mn-ea"/>
                          <a:ea typeface="+mn-ea"/>
                        </a:rPr>
                        <a:t>詳細</a:t>
                      </a:r>
                    </a:p>
                  </a:txBody>
                  <a:tcPr anchor="ctr">
                    <a:solidFill>
                      <a:srgbClr val="0070C0"/>
                    </a:solidFill>
                  </a:tcPr>
                </a:tc>
                <a:extLst>
                  <a:ext uri="{0D108BD9-81ED-4DB2-BD59-A6C34878D82A}">
                    <a16:rowId xmlns:a16="http://schemas.microsoft.com/office/drawing/2014/main" val="1860205053"/>
                  </a:ext>
                </a:extLst>
              </a:tr>
              <a:tr h="1352725">
                <a:tc>
                  <a:txBody>
                    <a:bodyPr/>
                    <a:lstStyle/>
                    <a:p>
                      <a:pPr algn="ctr"/>
                      <a:r>
                        <a:rPr kumimoji="1" lang="en-US" altLang="ja-JP" sz="1600" dirty="0">
                          <a:solidFill>
                            <a:schemeClr val="tx1"/>
                          </a:solidFill>
                          <a:latin typeface="+mn-lt"/>
                          <a:ea typeface="Meiryo UI" panose="020B0604030504040204" pitchFamily="50" charset="-128"/>
                        </a:rPr>
                        <a:t>8</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取り込みで測量データがリストに表示されない問題を修正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Smart Construction Dashboard</a:t>
                      </a:r>
                      <a:r>
                        <a:rPr kumimoji="1" lang="ja-JP" altLang="en-US" sz="1200" b="0" dirty="0">
                          <a:solidFill>
                            <a:schemeClr val="tx1"/>
                          </a:solidFill>
                          <a:latin typeface="+mn-ea"/>
                          <a:ea typeface="+mn-ea"/>
                        </a:rPr>
                        <a:t>からデータ取り込み」機能において、</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側でアップロードされた測量データが取り込み候補のリストに表示されない問題を修正しました。本修正により、</a:t>
                      </a:r>
                      <a:r>
                        <a:rPr kumimoji="1" lang="en-US" altLang="ja-JP" sz="1200" b="0" dirty="0">
                          <a:solidFill>
                            <a:schemeClr val="tx1"/>
                          </a:solidFill>
                          <a:latin typeface="+mn-ea"/>
                          <a:ea typeface="+mn-ea"/>
                        </a:rPr>
                        <a:t>Dashboard</a:t>
                      </a:r>
                      <a:r>
                        <a:rPr kumimoji="1" lang="ja-JP" altLang="en-US" sz="1200" b="0" dirty="0">
                          <a:solidFill>
                            <a:schemeClr val="tx1"/>
                          </a:solidFill>
                          <a:latin typeface="+mn-ea"/>
                          <a:ea typeface="+mn-ea"/>
                        </a:rPr>
                        <a:t>側でアップロードされた測量データが正しくリストに表示され、</a:t>
                      </a:r>
                      <a:r>
                        <a:rPr kumimoji="1" lang="en-US" altLang="ja-JP" sz="1200" b="0" dirty="0">
                          <a:solidFill>
                            <a:schemeClr val="tx1"/>
                          </a:solidFill>
                          <a:latin typeface="+mn-ea"/>
                          <a:ea typeface="+mn-ea"/>
                        </a:rPr>
                        <a:t>Design3D</a:t>
                      </a:r>
                      <a:r>
                        <a:rPr kumimoji="1" lang="ja-JP" altLang="en-US" sz="1200" b="0" dirty="0">
                          <a:solidFill>
                            <a:schemeClr val="tx1"/>
                          </a:solidFill>
                          <a:latin typeface="+mn-ea"/>
                          <a:ea typeface="+mn-ea"/>
                        </a:rPr>
                        <a:t>側への取り込みが可能となります。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1461280551"/>
                  </a:ext>
                </a:extLst>
              </a:tr>
              <a:tr h="1663886">
                <a:tc>
                  <a:txBody>
                    <a:bodyPr/>
                    <a:lstStyle/>
                    <a:p>
                      <a:pPr algn="ctr"/>
                      <a:r>
                        <a:rPr kumimoji="1" lang="en-US" altLang="ja-JP" sz="1600" dirty="0">
                          <a:solidFill>
                            <a:schemeClr val="tx1"/>
                          </a:solidFill>
                          <a:latin typeface="+mn-lt"/>
                          <a:ea typeface="Meiryo UI" panose="020B0604030504040204" pitchFamily="50" charset="-128"/>
                        </a:rPr>
                        <a:t>9</a:t>
                      </a:r>
                      <a:endParaRPr kumimoji="1" lang="ja-JP" altLang="en-US" sz="1600" dirty="0">
                        <a:solidFill>
                          <a:schemeClr val="tx1"/>
                        </a:solidFill>
                        <a:latin typeface="+mn-lt"/>
                        <a:ea typeface="Meiryo UI" panose="020B0604030504040204" pitchFamily="50" charset="-128"/>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道路面の中心線上で基準点追加メニューが表示されにくい問題を修正</a:t>
                      </a:r>
                      <a:endParaRPr kumimoji="1" lang="en-US" altLang="ja-JP" sz="1200" b="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dirty="0">
                          <a:solidFill>
                            <a:schemeClr val="tx1"/>
                          </a:solidFill>
                          <a:latin typeface="+mn-ea"/>
                          <a:ea typeface="+mn-ea"/>
                        </a:rPr>
                        <a:t>これまでは道路の中心線上でしか基準点追加メニューが表示されない仕様となっており、中心線付近の狭い範囲でしか追加操作が行えないため、メニューを表示させることが難しい状況でした。本修正により、道路面上であれば任意の位置でも基準点追加メニューが表示されるよう改善し、より追加操作が行いやすくなりました。</a:t>
                      </a:r>
                      <a:br>
                        <a:rPr kumimoji="1" lang="en-US" altLang="ja-JP" sz="1200" b="0" dirty="0">
                          <a:solidFill>
                            <a:schemeClr val="tx1"/>
                          </a:solidFill>
                          <a:latin typeface="+mn-ea"/>
                          <a:ea typeface="+mn-ea"/>
                        </a:rPr>
                      </a:br>
                      <a:r>
                        <a:rPr kumimoji="1" lang="ja-JP" altLang="en-US" sz="1200" b="0" dirty="0">
                          <a:solidFill>
                            <a:schemeClr val="tx1"/>
                          </a:solidFill>
                          <a:latin typeface="+mn-ea"/>
                          <a:ea typeface="+mn-ea"/>
                        </a:rPr>
                        <a:t>なお、道路面で追加操作を行った場合は、指定した位置から最も近い中心線上に基準点が追加される仕様となっています。</a:t>
                      </a:r>
                      <a:endParaRPr kumimoji="1" lang="en-US" altLang="ja-JP" sz="1200" b="0" dirty="0">
                        <a:solidFill>
                          <a:schemeClr val="tx1"/>
                        </a:solidFill>
                        <a:latin typeface="+mn-ea"/>
                        <a:ea typeface="+mn-ea"/>
                      </a:endParaRPr>
                    </a:p>
                  </a:txBody>
                  <a:tcPr anchor="ctr">
                    <a:solidFill>
                      <a:schemeClr val="bg1"/>
                    </a:solidFill>
                  </a:tcPr>
                </a:tc>
                <a:extLst>
                  <a:ext uri="{0D108BD9-81ED-4DB2-BD59-A6C34878D82A}">
                    <a16:rowId xmlns:a16="http://schemas.microsoft.com/office/drawing/2014/main" val="2500863237"/>
                  </a:ext>
                </a:extLst>
              </a:tr>
            </a:tbl>
          </a:graphicData>
        </a:graphic>
      </p:graphicFrame>
    </p:spTree>
    <p:extLst>
      <p:ext uri="{BB962C8B-B14F-4D97-AF65-F5344CB8AC3E}">
        <p14:creationId xmlns:p14="http://schemas.microsoft.com/office/powerpoint/2010/main" val="132854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747290991"/>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1</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概要：オブジェクトの</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出力機能を追加</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詳細：オブジェクトデータ（仮設道路・平場・床掘）を</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形式で出力できるようになりまし</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た。出力時のメニューで、</a:t>
                      </a:r>
                      <a:r>
                        <a:rPr kumimoji="1" lang="en-US" altLang="ja-JP" sz="1600" b="0" dirty="0">
                          <a:solidFill>
                            <a:schemeClr val="tx1"/>
                          </a:solidFill>
                          <a:latin typeface="+mn-ea"/>
                          <a:ea typeface="+mn-ea"/>
                        </a:rPr>
                        <a:t>XML</a:t>
                      </a:r>
                      <a:r>
                        <a:rPr kumimoji="1" lang="ja-JP" altLang="en-US" sz="1600" b="0" dirty="0">
                          <a:solidFill>
                            <a:schemeClr val="tx1"/>
                          </a:solidFill>
                          <a:latin typeface="+mn-ea"/>
                          <a:ea typeface="+mn-ea"/>
                        </a:rPr>
                        <a:t>形式または</a:t>
                      </a:r>
                      <a:r>
                        <a:rPr kumimoji="1" lang="en-US" altLang="ja-JP" sz="1600" b="0" dirty="0">
                          <a:solidFill>
                            <a:schemeClr val="tx1"/>
                          </a:solidFill>
                          <a:latin typeface="+mn-ea"/>
                          <a:ea typeface="+mn-ea"/>
                        </a:rPr>
                        <a:t>DXF</a:t>
                      </a:r>
                      <a:r>
                        <a:rPr kumimoji="1" lang="ja-JP" altLang="en-US" sz="1600" b="0" dirty="0">
                          <a:solidFill>
                            <a:schemeClr val="tx1"/>
                          </a:solidFill>
                          <a:latin typeface="+mn-ea"/>
                          <a:ea typeface="+mn-ea"/>
                        </a:rPr>
                        <a:t>形式を選択して出力することが可能です。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グラフィカル ユーザー インターフェイス&#10;&#10;AI 生成コンテンツは誤りを含む可能性があります。">
            <a:extLst>
              <a:ext uri="{FF2B5EF4-FFF2-40B4-BE49-F238E27FC236}">
                <a16:creationId xmlns:a16="http://schemas.microsoft.com/office/drawing/2014/main" id="{7CAFC134-08C0-B619-9D1F-627B9D16BD25}"/>
              </a:ext>
            </a:extLst>
          </p:cNvPr>
          <p:cNvPicPr>
            <a:picLocks noChangeAspect="1"/>
          </p:cNvPicPr>
          <p:nvPr/>
        </p:nvPicPr>
        <p:blipFill>
          <a:blip r:embed="rId2"/>
          <a:stretch>
            <a:fillRect/>
          </a:stretch>
        </p:blipFill>
        <p:spPr>
          <a:xfrm>
            <a:off x="3383516" y="2203374"/>
            <a:ext cx="8206230" cy="4230170"/>
          </a:xfrm>
          <a:prstGeom prst="rect">
            <a:avLst/>
          </a:prstGeom>
        </p:spPr>
      </p:pic>
      <p:pic>
        <p:nvPicPr>
          <p:cNvPr id="18" name="図 17" descr="グラフィカル ユーザー インターフェイス, Web サイト&#10;&#10;AI 生成コンテンツは誤りを含む可能性があります。">
            <a:extLst>
              <a:ext uri="{FF2B5EF4-FFF2-40B4-BE49-F238E27FC236}">
                <a16:creationId xmlns:a16="http://schemas.microsoft.com/office/drawing/2014/main" id="{805EFEAE-C357-A3EB-0BC6-F2F0F599E2B7}"/>
              </a:ext>
            </a:extLst>
          </p:cNvPr>
          <p:cNvPicPr>
            <a:picLocks noChangeAspect="1"/>
          </p:cNvPicPr>
          <p:nvPr/>
        </p:nvPicPr>
        <p:blipFill>
          <a:blip r:embed="rId3"/>
          <a:stretch>
            <a:fillRect/>
          </a:stretch>
        </p:blipFill>
        <p:spPr>
          <a:xfrm>
            <a:off x="9120739" y="3142906"/>
            <a:ext cx="2694737" cy="2942937"/>
          </a:xfrm>
          <a:prstGeom prst="rect">
            <a:avLst/>
          </a:prstGeom>
        </p:spPr>
      </p:pic>
      <p:pic>
        <p:nvPicPr>
          <p:cNvPr id="23" name="図 22" descr="グラフィカル ユーザー インターフェイス, Web サイト&#10;&#10;AI 生成コンテンツは誤りを含む可能性があります。">
            <a:extLst>
              <a:ext uri="{FF2B5EF4-FFF2-40B4-BE49-F238E27FC236}">
                <a16:creationId xmlns:a16="http://schemas.microsoft.com/office/drawing/2014/main" id="{606E45F2-C871-6994-0C8B-2B8BA825BF0C}"/>
              </a:ext>
            </a:extLst>
          </p:cNvPr>
          <p:cNvPicPr>
            <a:picLocks noChangeAspect="1"/>
          </p:cNvPicPr>
          <p:nvPr/>
        </p:nvPicPr>
        <p:blipFill>
          <a:blip r:embed="rId4"/>
          <a:stretch>
            <a:fillRect/>
          </a:stretch>
        </p:blipFill>
        <p:spPr>
          <a:xfrm>
            <a:off x="6624945" y="3142906"/>
            <a:ext cx="2496167" cy="2942936"/>
          </a:xfrm>
          <a:prstGeom prst="rect">
            <a:avLst/>
          </a:prstGeom>
        </p:spPr>
      </p:pic>
      <p:sp>
        <p:nvSpPr>
          <p:cNvPr id="25" name="正方形/長方形 24">
            <a:extLst>
              <a:ext uri="{FF2B5EF4-FFF2-40B4-BE49-F238E27FC236}">
                <a16:creationId xmlns:a16="http://schemas.microsoft.com/office/drawing/2014/main" id="{8433A5D3-55A9-B019-2C10-EB656368010D}"/>
              </a:ext>
            </a:extLst>
          </p:cNvPr>
          <p:cNvSpPr/>
          <p:nvPr/>
        </p:nvSpPr>
        <p:spPr>
          <a:xfrm>
            <a:off x="6624945" y="2743199"/>
            <a:ext cx="2496167" cy="39970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仮設道路</a:t>
            </a:r>
          </a:p>
        </p:txBody>
      </p:sp>
      <p:sp>
        <p:nvSpPr>
          <p:cNvPr id="26" name="正方形/長方形 25">
            <a:extLst>
              <a:ext uri="{FF2B5EF4-FFF2-40B4-BE49-F238E27FC236}">
                <a16:creationId xmlns:a16="http://schemas.microsoft.com/office/drawing/2014/main" id="{76704BE9-9255-23CC-67E9-7C5FC2F26C8F}"/>
              </a:ext>
            </a:extLst>
          </p:cNvPr>
          <p:cNvSpPr/>
          <p:nvPr/>
        </p:nvSpPr>
        <p:spPr>
          <a:xfrm>
            <a:off x="9120739" y="2738667"/>
            <a:ext cx="2694737" cy="39970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平場／床掘</a:t>
            </a:r>
          </a:p>
        </p:txBody>
      </p:sp>
      <p:sp>
        <p:nvSpPr>
          <p:cNvPr id="27" name="正方形/長方形 26">
            <a:extLst>
              <a:ext uri="{FF2B5EF4-FFF2-40B4-BE49-F238E27FC236}">
                <a16:creationId xmlns:a16="http://schemas.microsoft.com/office/drawing/2014/main" id="{31EDC91D-43AD-6971-5115-53840CCA9462}"/>
              </a:ext>
            </a:extLst>
          </p:cNvPr>
          <p:cNvSpPr/>
          <p:nvPr/>
        </p:nvSpPr>
        <p:spPr>
          <a:xfrm>
            <a:off x="5339376" y="4059993"/>
            <a:ext cx="866793" cy="34280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F382433-A553-41F3-00E4-0DB7EA4450F2}"/>
              </a:ext>
            </a:extLst>
          </p:cNvPr>
          <p:cNvSpPr/>
          <p:nvPr/>
        </p:nvSpPr>
        <p:spPr>
          <a:xfrm>
            <a:off x="6624945" y="6012825"/>
            <a:ext cx="5179514" cy="4369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オブジェクトの</a:t>
            </a:r>
            <a:r>
              <a:rPr kumimoji="1" lang="en-US" altLang="ja-JP" sz="1100" b="1" dirty="0"/>
              <a:t>DXF</a:t>
            </a:r>
            <a:r>
              <a:rPr kumimoji="1" lang="ja-JP" altLang="en-US" sz="1100" b="1" dirty="0"/>
              <a:t>出力を追加</a:t>
            </a:r>
          </a:p>
        </p:txBody>
      </p:sp>
      <p:sp>
        <p:nvSpPr>
          <p:cNvPr id="31" name="矢印: 右 30">
            <a:extLst>
              <a:ext uri="{FF2B5EF4-FFF2-40B4-BE49-F238E27FC236}">
                <a16:creationId xmlns:a16="http://schemas.microsoft.com/office/drawing/2014/main" id="{08A53592-922D-0BD0-BC11-3EBB0E0A096D}"/>
              </a:ext>
            </a:extLst>
          </p:cNvPr>
          <p:cNvSpPr/>
          <p:nvPr/>
        </p:nvSpPr>
        <p:spPr>
          <a:xfrm>
            <a:off x="6206169" y="3773542"/>
            <a:ext cx="448494" cy="8923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2F8B078-F715-3A13-5AAE-0AD06A6E52D4}"/>
              </a:ext>
            </a:extLst>
          </p:cNvPr>
          <p:cNvSpPr/>
          <p:nvPr/>
        </p:nvSpPr>
        <p:spPr>
          <a:xfrm>
            <a:off x="6698358" y="4271567"/>
            <a:ext cx="640429" cy="2554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DE1BF6B-516F-A449-A913-4F3A8B2A0BBB}"/>
              </a:ext>
            </a:extLst>
          </p:cNvPr>
          <p:cNvSpPr/>
          <p:nvPr/>
        </p:nvSpPr>
        <p:spPr>
          <a:xfrm>
            <a:off x="9255663" y="4369938"/>
            <a:ext cx="640429" cy="2554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736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313064034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2</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概要：成功時ポップアップの自動非表示への対応</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詳細：成功時のポップアップは自動的に非表示になるよう改善しました。これにより、アップ</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ロード成功時などでは、ポップアップが表示されてから約</a:t>
                      </a:r>
                      <a:r>
                        <a:rPr kumimoji="1" lang="en-US" altLang="ja-JP" sz="1600" b="0" dirty="0">
                          <a:solidFill>
                            <a:schemeClr val="tx1"/>
                          </a:solidFill>
                          <a:latin typeface="+mn-ea"/>
                          <a:ea typeface="+mn-ea"/>
                        </a:rPr>
                        <a:t>3</a:t>
                      </a:r>
                      <a:r>
                        <a:rPr kumimoji="1" lang="ja-JP" altLang="en-US" sz="1600" b="0" dirty="0">
                          <a:solidFill>
                            <a:schemeClr val="tx1"/>
                          </a:solidFill>
                          <a:latin typeface="+mn-ea"/>
                          <a:ea typeface="+mn-ea"/>
                        </a:rPr>
                        <a:t>秒後に自動で閉じるように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なります。</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なお、失敗時のポップアップや指示系のものについては、従来の動作のままとなります。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コンピューターのスクリーンショット&#10;&#10;AI 生成コンテンツは誤りを含む可能性があります。">
            <a:extLst>
              <a:ext uri="{FF2B5EF4-FFF2-40B4-BE49-F238E27FC236}">
                <a16:creationId xmlns:a16="http://schemas.microsoft.com/office/drawing/2014/main" id="{49BB0477-8035-D262-F698-259DE133A19E}"/>
              </a:ext>
            </a:extLst>
          </p:cNvPr>
          <p:cNvPicPr>
            <a:picLocks noChangeAspect="1"/>
          </p:cNvPicPr>
          <p:nvPr/>
        </p:nvPicPr>
        <p:blipFill>
          <a:blip r:embed="rId2"/>
          <a:stretch>
            <a:fillRect/>
          </a:stretch>
        </p:blipFill>
        <p:spPr>
          <a:xfrm>
            <a:off x="3538691" y="2631503"/>
            <a:ext cx="8155598" cy="3869358"/>
          </a:xfrm>
          <a:prstGeom prst="rect">
            <a:avLst/>
          </a:prstGeom>
        </p:spPr>
      </p:pic>
      <p:sp>
        <p:nvSpPr>
          <p:cNvPr id="5" name="正方形/長方形 4">
            <a:extLst>
              <a:ext uri="{FF2B5EF4-FFF2-40B4-BE49-F238E27FC236}">
                <a16:creationId xmlns:a16="http://schemas.microsoft.com/office/drawing/2014/main" id="{EC1BB952-C4E3-6662-E984-875CD31123FD}"/>
              </a:ext>
            </a:extLst>
          </p:cNvPr>
          <p:cNvSpPr/>
          <p:nvPr/>
        </p:nvSpPr>
        <p:spPr>
          <a:xfrm>
            <a:off x="8053433" y="3429000"/>
            <a:ext cx="3640856" cy="4489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93312033-70A8-6FC0-7AB7-B9A709049B5D}"/>
              </a:ext>
            </a:extLst>
          </p:cNvPr>
          <p:cNvSpPr/>
          <p:nvPr/>
        </p:nvSpPr>
        <p:spPr>
          <a:xfrm>
            <a:off x="7904821" y="4256265"/>
            <a:ext cx="3640856" cy="838338"/>
          </a:xfrm>
          <a:prstGeom prst="wedgeRectCallout">
            <a:avLst>
              <a:gd name="adj1" fmla="val 19444"/>
              <a:gd name="adj2" fmla="val -869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成功時のポップアップメッセージを</a:t>
            </a:r>
            <a:endParaRPr kumimoji="1" lang="en-US" altLang="ja-JP" sz="1400" b="1" dirty="0"/>
          </a:p>
          <a:p>
            <a:pPr algn="ctr"/>
            <a:r>
              <a:rPr kumimoji="1" lang="ja-JP" altLang="en-US" sz="1400" b="1" dirty="0"/>
              <a:t>自動で閉じるように改善</a:t>
            </a:r>
          </a:p>
        </p:txBody>
      </p:sp>
    </p:spTree>
    <p:extLst>
      <p:ext uri="{BB962C8B-B14F-4D97-AF65-F5344CB8AC3E}">
        <p14:creationId xmlns:p14="http://schemas.microsoft.com/office/powerpoint/2010/main" val="244592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1951627779"/>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3</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機能改善</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概要：直角カーブ（折れ曲がり部）でも設定した道路幅員を維持できるよう改善</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詳細：仮設道路を描画する際、直線が直角に折れ曲がる形状の場合、折れ曲がり地点の前後で</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道路幅が縮小し、設定した幅員条件を満たさない状態になることがありました。今回の</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改善により、直角に近い折れ曲がり形状の道路でも、折れ曲がり地点で幅員が不必要に</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縮小しないよう調整され、設定した幅員が確保されるようになりました。</a:t>
                      </a: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グラフ, 等高線グラフ&#10;&#10;AI 生成コンテンツは誤りを含む可能性があります。">
            <a:extLst>
              <a:ext uri="{FF2B5EF4-FFF2-40B4-BE49-F238E27FC236}">
                <a16:creationId xmlns:a16="http://schemas.microsoft.com/office/drawing/2014/main" id="{8AA93CB0-16B1-587F-7B2A-F80BDC2E3C38}"/>
              </a:ext>
            </a:extLst>
          </p:cNvPr>
          <p:cNvPicPr>
            <a:picLocks noChangeAspect="1"/>
          </p:cNvPicPr>
          <p:nvPr/>
        </p:nvPicPr>
        <p:blipFill>
          <a:blip r:embed="rId2"/>
          <a:stretch>
            <a:fillRect/>
          </a:stretch>
        </p:blipFill>
        <p:spPr>
          <a:xfrm>
            <a:off x="3266648" y="2908454"/>
            <a:ext cx="4255770" cy="3537562"/>
          </a:xfrm>
          <a:prstGeom prst="rect">
            <a:avLst/>
          </a:prstGeom>
        </p:spPr>
      </p:pic>
      <p:pic>
        <p:nvPicPr>
          <p:cNvPr id="6" name="図 5">
            <a:extLst>
              <a:ext uri="{FF2B5EF4-FFF2-40B4-BE49-F238E27FC236}">
                <a16:creationId xmlns:a16="http://schemas.microsoft.com/office/drawing/2014/main" id="{A720EB29-D690-2323-5EDC-CE95027D885A}"/>
              </a:ext>
            </a:extLst>
          </p:cNvPr>
          <p:cNvPicPr>
            <a:picLocks noChangeAspect="1"/>
          </p:cNvPicPr>
          <p:nvPr/>
        </p:nvPicPr>
        <p:blipFill>
          <a:blip r:embed="rId3"/>
          <a:stretch>
            <a:fillRect/>
          </a:stretch>
        </p:blipFill>
        <p:spPr>
          <a:xfrm>
            <a:off x="7656172" y="2908454"/>
            <a:ext cx="4255770" cy="3537562"/>
          </a:xfrm>
          <a:prstGeom prst="rect">
            <a:avLst/>
          </a:prstGeom>
        </p:spPr>
      </p:pic>
      <p:sp>
        <p:nvSpPr>
          <p:cNvPr id="7" name="楕円 6">
            <a:extLst>
              <a:ext uri="{FF2B5EF4-FFF2-40B4-BE49-F238E27FC236}">
                <a16:creationId xmlns:a16="http://schemas.microsoft.com/office/drawing/2014/main" id="{AA0C387F-39F2-9B8B-0119-D88C0721AB87}"/>
              </a:ext>
            </a:extLst>
          </p:cNvPr>
          <p:cNvSpPr/>
          <p:nvPr/>
        </p:nvSpPr>
        <p:spPr>
          <a:xfrm>
            <a:off x="3492346" y="3294044"/>
            <a:ext cx="1751682" cy="1630496"/>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CB6FE15-6DFD-0572-6EDE-27F429E4C84A}"/>
              </a:ext>
            </a:extLst>
          </p:cNvPr>
          <p:cNvSpPr/>
          <p:nvPr/>
        </p:nvSpPr>
        <p:spPr>
          <a:xfrm>
            <a:off x="7748116" y="3172858"/>
            <a:ext cx="1751682" cy="1630496"/>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59FDB8E-DCAD-58BB-3938-FF5000D2C21B}"/>
              </a:ext>
            </a:extLst>
          </p:cNvPr>
          <p:cNvSpPr/>
          <p:nvPr/>
        </p:nvSpPr>
        <p:spPr>
          <a:xfrm>
            <a:off x="3266648" y="2547629"/>
            <a:ext cx="4255770" cy="39970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Before</a:t>
            </a:r>
            <a:endParaRPr kumimoji="1" lang="ja-JP" altLang="en-US" b="1" dirty="0"/>
          </a:p>
        </p:txBody>
      </p:sp>
      <p:sp>
        <p:nvSpPr>
          <p:cNvPr id="11" name="正方形/長方形 10">
            <a:extLst>
              <a:ext uri="{FF2B5EF4-FFF2-40B4-BE49-F238E27FC236}">
                <a16:creationId xmlns:a16="http://schemas.microsoft.com/office/drawing/2014/main" id="{89ADC1A4-59D4-8F6C-B07A-4BC648FDDB3E}"/>
              </a:ext>
            </a:extLst>
          </p:cNvPr>
          <p:cNvSpPr/>
          <p:nvPr/>
        </p:nvSpPr>
        <p:spPr>
          <a:xfrm>
            <a:off x="7656172" y="2547628"/>
            <a:ext cx="4255770" cy="39970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t>After</a:t>
            </a:r>
            <a:endParaRPr kumimoji="1" lang="ja-JP" altLang="en-US" b="1" dirty="0"/>
          </a:p>
        </p:txBody>
      </p:sp>
      <p:sp>
        <p:nvSpPr>
          <p:cNvPr id="13" name="正方形/長方形 12">
            <a:extLst>
              <a:ext uri="{FF2B5EF4-FFF2-40B4-BE49-F238E27FC236}">
                <a16:creationId xmlns:a16="http://schemas.microsoft.com/office/drawing/2014/main" id="{9F13B0C4-8EB9-1403-5BF4-C6565BB7FE22}"/>
              </a:ext>
            </a:extLst>
          </p:cNvPr>
          <p:cNvSpPr/>
          <p:nvPr/>
        </p:nvSpPr>
        <p:spPr>
          <a:xfrm>
            <a:off x="5327981" y="5225913"/>
            <a:ext cx="2027104" cy="7687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折れ曲がり地点で</a:t>
            </a:r>
            <a:endParaRPr kumimoji="1" lang="en-US" altLang="ja-JP" sz="1400" b="1" dirty="0"/>
          </a:p>
          <a:p>
            <a:pPr algn="ctr"/>
            <a:r>
              <a:rPr kumimoji="1" lang="ja-JP" altLang="en-US" sz="1400" b="1" dirty="0"/>
              <a:t>幅員が狭くなる</a:t>
            </a:r>
          </a:p>
        </p:txBody>
      </p:sp>
      <p:sp>
        <p:nvSpPr>
          <p:cNvPr id="14" name="正方形/長方形 13">
            <a:extLst>
              <a:ext uri="{FF2B5EF4-FFF2-40B4-BE49-F238E27FC236}">
                <a16:creationId xmlns:a16="http://schemas.microsoft.com/office/drawing/2014/main" id="{2B12189D-6167-9106-333B-009FB548A7A3}"/>
              </a:ext>
            </a:extLst>
          </p:cNvPr>
          <p:cNvSpPr/>
          <p:nvPr/>
        </p:nvSpPr>
        <p:spPr>
          <a:xfrm>
            <a:off x="9583751" y="5225912"/>
            <a:ext cx="2027104" cy="7687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折れ曲がり地点で</a:t>
            </a:r>
            <a:endParaRPr kumimoji="1" lang="en-US" altLang="ja-JP" sz="1400" b="1" dirty="0"/>
          </a:p>
          <a:p>
            <a:pPr algn="ctr"/>
            <a:r>
              <a:rPr kumimoji="1" lang="ja-JP" altLang="en-US" sz="1400" b="1" dirty="0"/>
              <a:t>幅員が維持される</a:t>
            </a:r>
          </a:p>
        </p:txBody>
      </p:sp>
    </p:spTree>
    <p:extLst>
      <p:ext uri="{BB962C8B-B14F-4D97-AF65-F5344CB8AC3E}">
        <p14:creationId xmlns:p14="http://schemas.microsoft.com/office/powerpoint/2010/main" val="51886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2744085653"/>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4</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点合わせ」実行時に</a:t>
                      </a:r>
                      <a:r>
                        <a:rPr kumimoji="1" lang="en-US" altLang="ja-JP" sz="1600" b="0" dirty="0">
                          <a:solidFill>
                            <a:schemeClr val="tx1"/>
                          </a:solidFill>
                          <a:latin typeface="+mn-ea"/>
                          <a:ea typeface="+mn-ea"/>
                        </a:rPr>
                        <a:t>XY</a:t>
                      </a:r>
                      <a:r>
                        <a:rPr kumimoji="1" lang="ja-JP" altLang="en-US" sz="1600" b="0" dirty="0">
                          <a:solidFill>
                            <a:schemeClr val="tx1"/>
                          </a:solidFill>
                          <a:latin typeface="+mn-ea"/>
                          <a:ea typeface="+mn-ea"/>
                        </a:rPr>
                        <a:t>座標を数値入力できない問題を修正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詳細：二次元図面または基準平面で「</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点合わせ」を実行する際、ポイント指定時に</a:t>
                      </a:r>
                      <a:r>
                        <a:rPr kumimoji="1" lang="en-US" altLang="ja-JP" sz="1600" b="0" dirty="0">
                          <a:solidFill>
                            <a:schemeClr val="tx1"/>
                          </a:solidFill>
                          <a:latin typeface="+mn-ea"/>
                          <a:ea typeface="+mn-ea"/>
                        </a:rPr>
                        <a:t>XY</a:t>
                      </a:r>
                      <a:r>
                        <a:rPr kumimoji="1" lang="ja-JP" altLang="en-US" sz="1600" b="0" dirty="0">
                          <a:solidFill>
                            <a:schemeClr val="tx1"/>
                          </a:solidFill>
                          <a:latin typeface="+mn-ea"/>
                          <a:ea typeface="+mn-ea"/>
                        </a:rPr>
                        <a:t>座標を</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数値入力できない問題を修正しました。本修正により、「</a:t>
                      </a:r>
                      <a:r>
                        <a:rPr kumimoji="1" lang="en-US" altLang="ja-JP" sz="1600" b="0" dirty="0">
                          <a:solidFill>
                            <a:schemeClr val="tx1"/>
                          </a:solidFill>
                          <a:latin typeface="+mn-ea"/>
                          <a:ea typeface="+mn-ea"/>
                        </a:rPr>
                        <a:t>2</a:t>
                      </a:r>
                      <a:r>
                        <a:rPr kumimoji="1" lang="ja-JP" altLang="en-US" sz="1600" b="0" dirty="0">
                          <a:solidFill>
                            <a:schemeClr val="tx1"/>
                          </a:solidFill>
                          <a:latin typeface="+mn-ea"/>
                          <a:ea typeface="+mn-ea"/>
                        </a:rPr>
                        <a:t>点合わせ」時に</a:t>
                      </a:r>
                      <a:r>
                        <a:rPr kumimoji="1" lang="en-US" altLang="ja-JP" sz="1600" b="0" dirty="0">
                          <a:solidFill>
                            <a:schemeClr val="tx1"/>
                          </a:solidFill>
                          <a:latin typeface="+mn-ea"/>
                          <a:ea typeface="+mn-ea"/>
                        </a:rPr>
                        <a:t>XY</a:t>
                      </a:r>
                      <a:r>
                        <a:rPr kumimoji="1" lang="ja-JP" altLang="en-US" sz="1600" b="0" dirty="0">
                          <a:solidFill>
                            <a:schemeClr val="tx1"/>
                          </a:solidFill>
                          <a:latin typeface="+mn-ea"/>
                          <a:ea typeface="+mn-ea"/>
                        </a:rPr>
                        <a:t>座標を</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数値入力してポイントを指定できるようになりました。</a:t>
                      </a:r>
                    </a:p>
                  </a:txBody>
                  <a:tcPr>
                    <a:solidFill>
                      <a:schemeClr val="bg1"/>
                    </a:solidFill>
                  </a:tcPr>
                </a:tc>
                <a:extLst>
                  <a:ext uri="{0D108BD9-81ED-4DB2-BD59-A6C34878D82A}">
                    <a16:rowId xmlns:a16="http://schemas.microsoft.com/office/drawing/2014/main" val="1817764507"/>
                  </a:ext>
                </a:extLst>
              </a:tr>
            </a:tbl>
          </a:graphicData>
        </a:graphic>
      </p:graphicFrame>
      <p:pic>
        <p:nvPicPr>
          <p:cNvPr id="4" name="図 3" descr="コンピューターのスクリーンショット&#10;&#10;AI 生成コンテンツは誤りを含む可能性があります。">
            <a:extLst>
              <a:ext uri="{FF2B5EF4-FFF2-40B4-BE49-F238E27FC236}">
                <a16:creationId xmlns:a16="http://schemas.microsoft.com/office/drawing/2014/main" id="{7EBBCBF4-68BE-11B4-9E1E-FFA67670B311}"/>
              </a:ext>
            </a:extLst>
          </p:cNvPr>
          <p:cNvPicPr>
            <a:picLocks noChangeAspect="1"/>
          </p:cNvPicPr>
          <p:nvPr/>
        </p:nvPicPr>
        <p:blipFill>
          <a:blip r:embed="rId2"/>
          <a:stretch>
            <a:fillRect/>
          </a:stretch>
        </p:blipFill>
        <p:spPr>
          <a:xfrm>
            <a:off x="3646878" y="2324557"/>
            <a:ext cx="7678461" cy="4100707"/>
          </a:xfrm>
          <a:prstGeom prst="rect">
            <a:avLst/>
          </a:prstGeom>
        </p:spPr>
      </p:pic>
      <p:sp>
        <p:nvSpPr>
          <p:cNvPr id="5" name="正方形/長方形 4">
            <a:extLst>
              <a:ext uri="{FF2B5EF4-FFF2-40B4-BE49-F238E27FC236}">
                <a16:creationId xmlns:a16="http://schemas.microsoft.com/office/drawing/2014/main" id="{90925D56-A047-0F8E-C48B-8295BF9224CA}"/>
              </a:ext>
            </a:extLst>
          </p:cNvPr>
          <p:cNvSpPr/>
          <p:nvPr/>
        </p:nvSpPr>
        <p:spPr>
          <a:xfrm>
            <a:off x="5665680" y="4150441"/>
            <a:ext cx="779187" cy="26732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B5FEA01-7C84-5459-73C2-97C0E9F7F607}"/>
              </a:ext>
            </a:extLst>
          </p:cNvPr>
          <p:cNvSpPr/>
          <p:nvPr/>
        </p:nvSpPr>
        <p:spPr>
          <a:xfrm>
            <a:off x="8065980" y="4714875"/>
            <a:ext cx="1725720" cy="75247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174F8DB-4881-B19D-0A9D-AD5100FC3CC0}"/>
              </a:ext>
            </a:extLst>
          </p:cNvPr>
          <p:cNvSpPr/>
          <p:nvPr/>
        </p:nvSpPr>
        <p:spPr>
          <a:xfrm>
            <a:off x="8928840" y="5611873"/>
            <a:ext cx="2243054" cy="6511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直接数値を入力して</a:t>
            </a:r>
            <a:endParaRPr kumimoji="1" lang="en-US" altLang="ja-JP" sz="1200" b="1" dirty="0"/>
          </a:p>
          <a:p>
            <a:pPr algn="ctr"/>
            <a:r>
              <a:rPr kumimoji="1" lang="ja-JP" altLang="en-US" sz="1200" b="1" dirty="0"/>
              <a:t>座標を指定できるように改修</a:t>
            </a:r>
          </a:p>
        </p:txBody>
      </p:sp>
      <p:sp>
        <p:nvSpPr>
          <p:cNvPr id="3" name="矢印: 右 2">
            <a:extLst>
              <a:ext uri="{FF2B5EF4-FFF2-40B4-BE49-F238E27FC236}">
                <a16:creationId xmlns:a16="http://schemas.microsoft.com/office/drawing/2014/main" id="{2E148206-35C3-7843-A043-D1B2DD1D24B9}"/>
              </a:ext>
            </a:extLst>
          </p:cNvPr>
          <p:cNvSpPr/>
          <p:nvPr/>
        </p:nvSpPr>
        <p:spPr>
          <a:xfrm rot="932404">
            <a:off x="6713945" y="4308877"/>
            <a:ext cx="925417" cy="5728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2900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75189-DE80-B909-0C16-B9D95DF0094F}"/>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8B72DB5-267E-BC04-C247-0887F6A608CA}"/>
              </a:ext>
            </a:extLst>
          </p:cNvPr>
          <p:cNvSpPr>
            <a:spLocks noGrp="1"/>
          </p:cNvSpPr>
          <p:nvPr>
            <p:ph type="body" sz="quarter" idx="10"/>
          </p:nvPr>
        </p:nvSpPr>
        <p:spPr>
          <a:xfrm>
            <a:off x="2264833" y="181587"/>
            <a:ext cx="8153400" cy="388031"/>
          </a:xfrm>
        </p:spPr>
        <p:txBody>
          <a:bodyPr/>
          <a:lstStyle/>
          <a:p>
            <a:r>
              <a:rPr lang="ja-JP" altLang="en-US" b="0" dirty="0">
                <a:solidFill>
                  <a:srgbClr val="265180"/>
                </a:solidFill>
                <a:latin typeface="+mn-ea"/>
                <a:ea typeface="+mn-ea"/>
              </a:rPr>
              <a:t>リリース項目一覧</a:t>
            </a:r>
          </a:p>
        </p:txBody>
      </p:sp>
      <p:graphicFrame>
        <p:nvGraphicFramePr>
          <p:cNvPr id="10" name="表 5">
            <a:extLst>
              <a:ext uri="{FF2B5EF4-FFF2-40B4-BE49-F238E27FC236}">
                <a16:creationId xmlns:a16="http://schemas.microsoft.com/office/drawing/2014/main" id="{D70AC3A9-6ACF-1C10-E0FE-B1709FFCF44C}"/>
              </a:ext>
            </a:extLst>
          </p:cNvPr>
          <p:cNvGraphicFramePr>
            <a:graphicFrameLocks noGrp="1"/>
          </p:cNvGraphicFramePr>
          <p:nvPr>
            <p:extLst>
              <p:ext uri="{D42A27DB-BD31-4B8C-83A1-F6EECF244321}">
                <p14:modId xmlns:p14="http://schemas.microsoft.com/office/powerpoint/2010/main" val="4198782281"/>
              </p:ext>
            </p:extLst>
          </p:nvPr>
        </p:nvGraphicFramePr>
        <p:xfrm>
          <a:off x="497711" y="863328"/>
          <a:ext cx="11547985" cy="5670822"/>
        </p:xfrm>
        <a:graphic>
          <a:graphicData uri="http://schemas.openxmlformats.org/drawingml/2006/table">
            <a:tbl>
              <a:tblPr firstRow="1" bandRow="1">
                <a:tableStyleId>{5940675A-B579-460E-94D1-54222C63F5DA}</a:tableStyleId>
              </a:tblPr>
              <a:tblGrid>
                <a:gridCol w="741521">
                  <a:extLst>
                    <a:ext uri="{9D8B030D-6E8A-4147-A177-3AD203B41FA5}">
                      <a16:colId xmlns:a16="http://schemas.microsoft.com/office/drawing/2014/main" val="889631269"/>
                    </a:ext>
                  </a:extLst>
                </a:gridCol>
                <a:gridCol w="1850809">
                  <a:extLst>
                    <a:ext uri="{9D8B030D-6E8A-4147-A177-3AD203B41FA5}">
                      <a16:colId xmlns:a16="http://schemas.microsoft.com/office/drawing/2014/main" val="134053511"/>
                    </a:ext>
                  </a:extLst>
                </a:gridCol>
                <a:gridCol w="8955655">
                  <a:extLst>
                    <a:ext uri="{9D8B030D-6E8A-4147-A177-3AD203B41FA5}">
                      <a16:colId xmlns:a16="http://schemas.microsoft.com/office/drawing/2014/main" val="3343669445"/>
                    </a:ext>
                  </a:extLst>
                </a:gridCol>
              </a:tblGrid>
              <a:tr h="374153">
                <a:tc>
                  <a:txBody>
                    <a:bodyPr/>
                    <a:lstStyle/>
                    <a:p>
                      <a:pPr algn="ctr"/>
                      <a:r>
                        <a:rPr kumimoji="1" lang="en-US" altLang="ja-JP" sz="1400" b="1" dirty="0">
                          <a:solidFill>
                            <a:schemeClr val="bg1"/>
                          </a:solidFill>
                        </a:rPr>
                        <a:t>NO.</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dirty="0">
                          <a:solidFill>
                            <a:schemeClr val="bg1"/>
                          </a:solidFill>
                        </a:rPr>
                        <a:t>対象機能</a:t>
                      </a:r>
                      <a:endParaRPr kumimoji="1" lang="ja-JP" altLang="en-US" sz="1400" b="1" dirty="0">
                        <a:solidFill>
                          <a:schemeClr val="bg1"/>
                        </a:solidFill>
                        <a:latin typeface="+mn-ea"/>
                        <a:ea typeface="+mn-ea"/>
                      </a:endParaRPr>
                    </a:p>
                  </a:txBody>
                  <a:tcPr anchor="ctr">
                    <a:solidFill>
                      <a:srgbClr val="0070C0"/>
                    </a:solidFill>
                  </a:tcPr>
                </a:tc>
                <a:tc>
                  <a:txBody>
                    <a:bodyPr/>
                    <a:lstStyle/>
                    <a:p>
                      <a:pPr algn="ctr"/>
                      <a:r>
                        <a:rPr kumimoji="1" lang="ja-JP" altLang="en-US" sz="1400" b="1">
                          <a:solidFill>
                            <a:schemeClr val="bg1"/>
                          </a:solidFill>
                          <a:latin typeface="+mn-ea"/>
                          <a:ea typeface="+mn-ea"/>
                        </a:rPr>
                        <a:t>概要</a:t>
                      </a:r>
                      <a:endParaRPr kumimoji="1" lang="ja-JP" altLang="en-US" sz="1400" b="1" dirty="0">
                        <a:solidFill>
                          <a:schemeClr val="bg1"/>
                        </a:solidFill>
                        <a:latin typeface="+mn-ea"/>
                        <a:ea typeface="+mn-ea"/>
                      </a:endParaRPr>
                    </a:p>
                  </a:txBody>
                  <a:tcPr anchor="ctr">
                    <a:solidFill>
                      <a:srgbClr val="0070C0"/>
                    </a:solidFill>
                  </a:tcPr>
                </a:tc>
                <a:extLst>
                  <a:ext uri="{0D108BD9-81ED-4DB2-BD59-A6C34878D82A}">
                    <a16:rowId xmlns:a16="http://schemas.microsoft.com/office/drawing/2014/main" val="1860205053"/>
                  </a:ext>
                </a:extLst>
              </a:tr>
              <a:tr h="5296669">
                <a:tc>
                  <a:txBody>
                    <a:bodyPr/>
                    <a:lstStyle/>
                    <a:p>
                      <a:pPr algn="ctr"/>
                      <a:r>
                        <a:rPr kumimoji="1" lang="en-US" altLang="ja-JP" sz="1600" dirty="0">
                          <a:solidFill>
                            <a:schemeClr val="tx1"/>
                          </a:solidFill>
                          <a:latin typeface="+mn-ea"/>
                          <a:ea typeface="+mn-ea"/>
                        </a:rPr>
                        <a:t>5</a:t>
                      </a:r>
                      <a:endParaRPr kumimoji="1" lang="ja-JP" altLang="en-US" sz="1600" dirty="0">
                        <a:solidFill>
                          <a:schemeClr val="tx1"/>
                        </a:solidFill>
                        <a:latin typeface="+mn-ea"/>
                        <a:ea typeface="+mn-ea"/>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Design3D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不具合改修</a:t>
                      </a:r>
                      <a:r>
                        <a:rPr kumimoji="1" lang="en-US" altLang="ja-JP"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34" charset="-128"/>
                        <a:ea typeface="游ゴシック" panose="020B0400000000000000" pitchFamily="34" charset="-128"/>
                        <a:cs typeface="+mn-cs"/>
                      </a:endParaRPr>
                    </a:p>
                  </a:txBody>
                  <a:tcPr anchor="ctr">
                    <a:solidFill>
                      <a:schemeClr val="bg1"/>
                    </a:solidFill>
                  </a:tcPr>
                </a:tc>
                <a:tc>
                  <a:txBody>
                    <a:bodyPr/>
                    <a:lstStyle/>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概要：平場の</a:t>
                      </a:r>
                      <a:r>
                        <a:rPr kumimoji="1" lang="en-US" altLang="ja-JP" sz="1600" b="0" dirty="0">
                          <a:solidFill>
                            <a:schemeClr val="tx1"/>
                          </a:solidFill>
                          <a:latin typeface="+mn-ea"/>
                          <a:ea typeface="+mn-ea"/>
                        </a:rPr>
                        <a:t>0-1</a:t>
                      </a:r>
                      <a:r>
                        <a:rPr kumimoji="1" lang="ja-JP" altLang="en-US" sz="1600" b="0" dirty="0">
                          <a:solidFill>
                            <a:schemeClr val="tx1"/>
                          </a:solidFill>
                          <a:latin typeface="+mn-ea"/>
                          <a:ea typeface="+mn-ea"/>
                        </a:rPr>
                        <a:t>間への基準点の追加時に法面の形状が崩れてしまう問題を修正</a:t>
                      </a:r>
                      <a:endParaRPr kumimoji="1" lang="en-US" altLang="ja-JP" sz="1600" b="0" i="0" kern="1200" dirty="0">
                        <a:solidFill>
                          <a:schemeClr val="tx1"/>
                        </a:solidFill>
                        <a:effectLst/>
                        <a:latin typeface="+mn-lt"/>
                        <a:ea typeface="+mn-ea"/>
                        <a:cs typeface="+mn-cs"/>
                      </a:endParaRPr>
                    </a:p>
                    <a:p>
                      <a:pPr marL="177750" marR="0" lvl="0" indent="-177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dirty="0">
                          <a:solidFill>
                            <a:schemeClr val="tx1"/>
                          </a:solidFill>
                          <a:latin typeface="+mn-ea"/>
                          <a:ea typeface="+mn-ea"/>
                        </a:rPr>
                        <a:t>詳細：平場において </a:t>
                      </a:r>
                      <a:r>
                        <a:rPr kumimoji="1" lang="en-US" altLang="ja-JP" sz="1600" b="0" dirty="0">
                          <a:solidFill>
                            <a:schemeClr val="tx1"/>
                          </a:solidFill>
                          <a:latin typeface="+mn-ea"/>
                          <a:ea typeface="+mn-ea"/>
                        </a:rPr>
                        <a:t>0–1 </a:t>
                      </a:r>
                      <a:r>
                        <a:rPr kumimoji="1" lang="ja-JP" altLang="en-US" sz="1600" b="0" dirty="0">
                          <a:solidFill>
                            <a:schemeClr val="tx1"/>
                          </a:solidFill>
                          <a:latin typeface="+mn-ea"/>
                          <a:ea typeface="+mn-ea"/>
                        </a:rPr>
                        <a:t>間に基準点を追加した際、法面の形状が崩れてしまう問題を修正しま</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した。本修正により、平場の </a:t>
                      </a:r>
                      <a:r>
                        <a:rPr kumimoji="1" lang="en-US" altLang="ja-JP" sz="1600" b="0" dirty="0">
                          <a:solidFill>
                            <a:schemeClr val="tx1"/>
                          </a:solidFill>
                          <a:latin typeface="+mn-ea"/>
                          <a:ea typeface="+mn-ea"/>
                        </a:rPr>
                        <a:t>0–1 </a:t>
                      </a:r>
                      <a:r>
                        <a:rPr kumimoji="1" lang="ja-JP" altLang="en-US" sz="1600" b="0" dirty="0">
                          <a:solidFill>
                            <a:schemeClr val="tx1"/>
                          </a:solidFill>
                          <a:latin typeface="+mn-ea"/>
                          <a:ea typeface="+mn-ea"/>
                        </a:rPr>
                        <a:t>間へ基準点を追加しても、法面形状が正しく表示され</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るようになりました。また、</a:t>
                      </a:r>
                      <a:r>
                        <a:rPr kumimoji="1" lang="en-US" altLang="ja-JP" sz="1600" b="0" dirty="0">
                          <a:solidFill>
                            <a:schemeClr val="tx1"/>
                          </a:solidFill>
                          <a:latin typeface="+mn-ea"/>
                          <a:ea typeface="+mn-ea"/>
                        </a:rPr>
                        <a:t>0–1 </a:t>
                      </a:r>
                      <a:r>
                        <a:rPr kumimoji="1" lang="ja-JP" altLang="en-US" sz="1600" b="0" dirty="0">
                          <a:solidFill>
                            <a:schemeClr val="tx1"/>
                          </a:solidFill>
                          <a:latin typeface="+mn-ea"/>
                          <a:ea typeface="+mn-ea"/>
                        </a:rPr>
                        <a:t>間に追加した基準点を内側へ移動した場合に、同様</a:t>
                      </a:r>
                      <a:br>
                        <a:rPr kumimoji="1" lang="en-US" altLang="ja-JP" sz="1600" b="0" dirty="0">
                          <a:solidFill>
                            <a:schemeClr val="tx1"/>
                          </a:solidFill>
                          <a:latin typeface="+mn-ea"/>
                          <a:ea typeface="+mn-ea"/>
                        </a:rPr>
                      </a:br>
                      <a:r>
                        <a:rPr kumimoji="1" lang="ja-JP" altLang="en-US" sz="1600" b="0" dirty="0">
                          <a:solidFill>
                            <a:schemeClr val="tx1"/>
                          </a:solidFill>
                          <a:latin typeface="+mn-ea"/>
                          <a:ea typeface="+mn-ea"/>
                        </a:rPr>
                        <a:t>　　　に法面形状が崩れてしまう問題も併せて修正しています。</a:t>
                      </a:r>
                    </a:p>
                  </a:txBody>
                  <a:tcPr>
                    <a:solidFill>
                      <a:schemeClr val="bg1"/>
                    </a:solidFill>
                  </a:tcPr>
                </a:tc>
                <a:extLst>
                  <a:ext uri="{0D108BD9-81ED-4DB2-BD59-A6C34878D82A}">
                    <a16:rowId xmlns:a16="http://schemas.microsoft.com/office/drawing/2014/main" val="1817764507"/>
                  </a:ext>
                </a:extLst>
              </a:tr>
            </a:tbl>
          </a:graphicData>
        </a:graphic>
      </p:graphicFrame>
      <p:pic>
        <p:nvPicPr>
          <p:cNvPr id="6" name="図 5" descr="封筒, 文房具, フェンス, テーブル が含まれている画像&#10;&#10;AI 生成コンテンツは誤りを含む可能性があります。">
            <a:extLst>
              <a:ext uri="{FF2B5EF4-FFF2-40B4-BE49-F238E27FC236}">
                <a16:creationId xmlns:a16="http://schemas.microsoft.com/office/drawing/2014/main" id="{245C3B10-5DC0-49C2-2EC7-4E10EF5086F7}"/>
              </a:ext>
            </a:extLst>
          </p:cNvPr>
          <p:cNvPicPr>
            <a:picLocks noChangeAspect="1"/>
          </p:cNvPicPr>
          <p:nvPr/>
        </p:nvPicPr>
        <p:blipFill>
          <a:blip r:embed="rId2"/>
          <a:stretch>
            <a:fillRect/>
          </a:stretch>
        </p:blipFill>
        <p:spPr>
          <a:xfrm>
            <a:off x="3807853" y="2573463"/>
            <a:ext cx="2669148" cy="1964531"/>
          </a:xfrm>
          <a:prstGeom prst="rect">
            <a:avLst/>
          </a:prstGeom>
        </p:spPr>
      </p:pic>
      <p:pic>
        <p:nvPicPr>
          <p:cNvPr id="8" name="図 7" descr="文字の書かれた紙&#10;&#10;AI 生成コンテンツは誤りを含む可能性があります。">
            <a:extLst>
              <a:ext uri="{FF2B5EF4-FFF2-40B4-BE49-F238E27FC236}">
                <a16:creationId xmlns:a16="http://schemas.microsoft.com/office/drawing/2014/main" id="{59EADA5F-3F00-0B55-BAB5-32C4B1825934}"/>
              </a:ext>
            </a:extLst>
          </p:cNvPr>
          <p:cNvPicPr>
            <a:picLocks noChangeAspect="1"/>
          </p:cNvPicPr>
          <p:nvPr/>
        </p:nvPicPr>
        <p:blipFill>
          <a:blip r:embed="rId3"/>
          <a:stretch>
            <a:fillRect/>
          </a:stretch>
        </p:blipFill>
        <p:spPr>
          <a:xfrm>
            <a:off x="7013342" y="2573463"/>
            <a:ext cx="2833364" cy="1964531"/>
          </a:xfrm>
          <a:prstGeom prst="rect">
            <a:avLst/>
          </a:prstGeom>
        </p:spPr>
      </p:pic>
      <p:pic>
        <p:nvPicPr>
          <p:cNvPr id="11" name="図 10" descr="文房具, 封筒, テーブル が含まれている画像&#10;&#10;AI 生成コンテンツは誤りを含む可能性があります。">
            <a:extLst>
              <a:ext uri="{FF2B5EF4-FFF2-40B4-BE49-F238E27FC236}">
                <a16:creationId xmlns:a16="http://schemas.microsoft.com/office/drawing/2014/main" id="{3E5DEDBF-6E2C-9F97-A7A3-B954F0418079}"/>
              </a:ext>
            </a:extLst>
          </p:cNvPr>
          <p:cNvPicPr>
            <a:picLocks noChangeAspect="1"/>
          </p:cNvPicPr>
          <p:nvPr/>
        </p:nvPicPr>
        <p:blipFill>
          <a:blip r:embed="rId4"/>
          <a:stretch>
            <a:fillRect/>
          </a:stretch>
        </p:blipFill>
        <p:spPr>
          <a:xfrm>
            <a:off x="3807853" y="4560095"/>
            <a:ext cx="2669148" cy="1868858"/>
          </a:xfrm>
          <a:prstGeom prst="rect">
            <a:avLst/>
          </a:prstGeom>
        </p:spPr>
      </p:pic>
      <p:pic>
        <p:nvPicPr>
          <p:cNvPr id="13" name="図 12" descr="パソコンの画面&#10;&#10;AI 生成コンテンツは誤りを含む可能性があります。">
            <a:extLst>
              <a:ext uri="{FF2B5EF4-FFF2-40B4-BE49-F238E27FC236}">
                <a16:creationId xmlns:a16="http://schemas.microsoft.com/office/drawing/2014/main" id="{DB958EC4-7D22-3A3A-F0C6-71F6D2CB80C5}"/>
              </a:ext>
            </a:extLst>
          </p:cNvPr>
          <p:cNvPicPr>
            <a:picLocks noChangeAspect="1"/>
          </p:cNvPicPr>
          <p:nvPr/>
        </p:nvPicPr>
        <p:blipFill>
          <a:blip r:embed="rId5"/>
          <a:stretch>
            <a:fillRect/>
          </a:stretch>
        </p:blipFill>
        <p:spPr>
          <a:xfrm>
            <a:off x="7013341" y="4560095"/>
            <a:ext cx="2833363" cy="1853078"/>
          </a:xfrm>
          <a:prstGeom prst="rect">
            <a:avLst/>
          </a:prstGeom>
        </p:spPr>
      </p:pic>
      <p:sp>
        <p:nvSpPr>
          <p:cNvPr id="14" name="矢印: 下 13">
            <a:extLst>
              <a:ext uri="{FF2B5EF4-FFF2-40B4-BE49-F238E27FC236}">
                <a16:creationId xmlns:a16="http://schemas.microsoft.com/office/drawing/2014/main" id="{C25D9E22-0A9D-2BC4-553E-F487B6317A53}"/>
              </a:ext>
            </a:extLst>
          </p:cNvPr>
          <p:cNvSpPr/>
          <p:nvPr/>
        </p:nvSpPr>
        <p:spPr>
          <a:xfrm rot="16200000">
            <a:off x="6196275" y="3408019"/>
            <a:ext cx="1095375" cy="4000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2D0C106B-B267-F64E-837A-4A17022A3438}"/>
              </a:ext>
            </a:extLst>
          </p:cNvPr>
          <p:cNvSpPr/>
          <p:nvPr/>
        </p:nvSpPr>
        <p:spPr>
          <a:xfrm>
            <a:off x="3928341" y="3355403"/>
            <a:ext cx="771173" cy="671956"/>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15336E30-F913-1B56-E7FB-92190C0E41AB}"/>
              </a:ext>
            </a:extLst>
          </p:cNvPr>
          <p:cNvSpPr/>
          <p:nvPr/>
        </p:nvSpPr>
        <p:spPr>
          <a:xfrm>
            <a:off x="3823567" y="5236587"/>
            <a:ext cx="771173" cy="671956"/>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82DC1B4-0BFB-4701-A7DC-1DEEC50FDE5E}"/>
              </a:ext>
            </a:extLst>
          </p:cNvPr>
          <p:cNvSpPr/>
          <p:nvPr/>
        </p:nvSpPr>
        <p:spPr>
          <a:xfrm>
            <a:off x="9846706" y="3163004"/>
            <a:ext cx="2198990" cy="851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ポイント追加時に法面の</a:t>
            </a:r>
            <a:endParaRPr kumimoji="1" lang="en-US" altLang="ja-JP" sz="1200" b="1" dirty="0"/>
          </a:p>
          <a:p>
            <a:pPr algn="ctr"/>
            <a:r>
              <a:rPr kumimoji="1" lang="ja-JP" altLang="en-US" sz="1200" b="1" dirty="0"/>
              <a:t>形状が崩れる問題を改修</a:t>
            </a:r>
          </a:p>
        </p:txBody>
      </p:sp>
      <p:sp>
        <p:nvSpPr>
          <p:cNvPr id="19" name="正方形/長方形 18">
            <a:extLst>
              <a:ext uri="{FF2B5EF4-FFF2-40B4-BE49-F238E27FC236}">
                <a16:creationId xmlns:a16="http://schemas.microsoft.com/office/drawing/2014/main" id="{2EDABCE0-1CA3-7B2E-BD0B-5CD0A4CFDC36}"/>
              </a:ext>
            </a:extLst>
          </p:cNvPr>
          <p:cNvSpPr/>
          <p:nvPr/>
        </p:nvSpPr>
        <p:spPr>
          <a:xfrm>
            <a:off x="9846706" y="5026280"/>
            <a:ext cx="2198989" cy="8518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ポイント移動時に法面の</a:t>
            </a:r>
            <a:endParaRPr kumimoji="1" lang="en-US" altLang="ja-JP" sz="1200" b="1" dirty="0"/>
          </a:p>
          <a:p>
            <a:pPr algn="ctr"/>
            <a:r>
              <a:rPr kumimoji="1" lang="ja-JP" altLang="en-US" sz="1200" b="1" dirty="0"/>
              <a:t>形状が崩れる問題を改修</a:t>
            </a:r>
          </a:p>
        </p:txBody>
      </p:sp>
      <p:sp>
        <p:nvSpPr>
          <p:cNvPr id="20" name="矢印: 下 19">
            <a:extLst>
              <a:ext uri="{FF2B5EF4-FFF2-40B4-BE49-F238E27FC236}">
                <a16:creationId xmlns:a16="http://schemas.microsoft.com/office/drawing/2014/main" id="{1A4ED3F3-2652-A96C-6803-17AF76D1CB6B}"/>
              </a:ext>
            </a:extLst>
          </p:cNvPr>
          <p:cNvSpPr/>
          <p:nvPr/>
        </p:nvSpPr>
        <p:spPr>
          <a:xfrm rot="16200000">
            <a:off x="6206526" y="5252165"/>
            <a:ext cx="1095375" cy="40005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6E788FE6-3A2E-2C2B-1F08-815B277067E1}"/>
              </a:ext>
            </a:extLst>
          </p:cNvPr>
          <p:cNvSpPr/>
          <p:nvPr/>
        </p:nvSpPr>
        <p:spPr>
          <a:xfrm>
            <a:off x="7064657" y="5158546"/>
            <a:ext cx="771173" cy="671956"/>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9BAC5E88-4032-EF35-AF0C-E8E5F0AA462A}"/>
              </a:ext>
            </a:extLst>
          </p:cNvPr>
          <p:cNvSpPr/>
          <p:nvPr/>
        </p:nvSpPr>
        <p:spPr>
          <a:xfrm>
            <a:off x="7033663" y="3252936"/>
            <a:ext cx="771173" cy="671956"/>
          </a:xfrm>
          <a:prstGeom prst="ellipse">
            <a:avLst/>
          </a:pr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9747215"/>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389fa2-add8-4853-8b42-44b440df2f1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88394CA23402B409981E2E75D0C0376" ma:contentTypeVersion="7" ma:contentTypeDescription="新しいドキュメントを作成します。" ma:contentTypeScope="" ma:versionID="478387fcd5d32e7abd5ae6fa40c7a4a3">
  <xsd:schema xmlns:xsd="http://www.w3.org/2001/XMLSchema" xmlns:xs="http://www.w3.org/2001/XMLSchema" xmlns:p="http://schemas.microsoft.com/office/2006/metadata/properties" xmlns:ns3="a9389fa2-add8-4853-8b42-44b440df2f1e" xmlns:ns4="cbb0b6e0-80bc-41b7-8336-0b8443e8d384" targetNamespace="http://schemas.microsoft.com/office/2006/metadata/properties" ma:root="true" ma:fieldsID="6bfbbaa74efca2bf1f67cd2f8c74c9c8" ns3:_="" ns4:_="">
    <xsd:import namespace="a9389fa2-add8-4853-8b42-44b440df2f1e"/>
    <xsd:import namespace="cbb0b6e0-80bc-41b7-8336-0b8443e8d384"/>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89fa2-add8-4853-8b42-44b440df2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b0b6e0-80bc-41b7-8336-0b8443e8d384"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element name="SharingHintHash" ma:index="13"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EF08D-F8DA-4975-B7B2-B9EB78E5EC19}">
  <ds:schemaRefs>
    <ds:schemaRef ds:uri="http://schemas.microsoft.com/office/2006/documentManagement/types"/>
    <ds:schemaRef ds:uri="http://www.w3.org/XML/1998/namespace"/>
    <ds:schemaRef ds:uri="cbb0b6e0-80bc-41b7-8336-0b8443e8d384"/>
    <ds:schemaRef ds:uri="http://schemas.microsoft.com/office/infopath/2007/PartnerControls"/>
    <ds:schemaRef ds:uri="a9389fa2-add8-4853-8b42-44b440df2f1e"/>
    <ds:schemaRef ds:uri="http://purl.org/dc/elements/1.1/"/>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3.xml><?xml version="1.0" encoding="utf-8"?>
<ds:datastoreItem xmlns:ds="http://schemas.openxmlformats.org/officeDocument/2006/customXml" ds:itemID="{B6B30520-D278-4788-82ED-FBCEF90C2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89fa2-add8-4853-8b42-44b440df2f1e"/>
    <ds:schemaRef ds:uri="cbb0b6e0-80bc-41b7-8336-0b8443e8d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37952</TotalTime>
  <Words>1904</Words>
  <Application>Microsoft Office PowerPoint</Application>
  <PresentationFormat>ワイド画面</PresentationFormat>
  <Paragraphs>183</Paragraphs>
  <Slides>14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4</vt:i4>
      </vt:variant>
      <vt:variant>
        <vt:lpstr>スライド タイトル</vt:lpstr>
      </vt:variant>
      <vt:variant>
        <vt:i4>14</vt:i4>
      </vt:variant>
    </vt:vector>
  </HeadingPairs>
  <TitlesOfParts>
    <vt:vector size="25" baseType="lpstr">
      <vt:lpstr>Meiryo UI</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田中 祐輔</cp:lastModifiedBy>
  <cp:revision>604</cp:revision>
  <dcterms:created xsi:type="dcterms:W3CDTF">2021-03-26T09:54:52Z</dcterms:created>
  <dcterms:modified xsi:type="dcterms:W3CDTF">2026-02-03T00:33:15Z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0x010100288394CA23402B409981E2E75D0C0376</vt:lpwstr>
  </property>
</Properties>
</file>