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4"/>
    <p:sldMasterId id="2147483674" r:id="rId5"/>
    <p:sldMasterId id="2147483676" r:id="rId6"/>
    <p:sldMasterId id="2147483678" r:id="rId7"/>
  </p:sldMasterIdLst>
  <p:sldIdLst>
    <p:sldId id="303" r:id="rId8"/>
    <p:sldId id="337" r:id="rId9"/>
    <p:sldId id="439" r:id="rId10"/>
    <p:sldId id="484" r:id="rId11"/>
    <p:sldId id="515" r:id="rId12"/>
    <p:sldId id="509" r:id="rId13"/>
    <p:sldId id="517" r:id="rId14"/>
    <p:sldId id="511" r:id="rId15"/>
    <p:sldId id="514" r:id="rId16"/>
    <p:sldId id="30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guchi, Takamasa / 野口　剛正" initials="NT/野" lastIdx="7" clrIdx="0">
    <p:extLst>
      <p:ext uri="{19B8F6BF-5375-455C-9EA6-DF929625EA0E}">
        <p15:presenceInfo xmlns:p15="http://schemas.microsoft.com/office/powerpoint/2012/main" userId="S::takamasa_noguchi@earthbrain.com::ceafb38f-d8e3-4660-ae65-2864b01995d3" providerId="AD"/>
      </p:ext>
    </p:extLst>
  </p:cmAuthor>
  <p:cmAuthor id="2" name="Noguchi, Takamasa / 野口　剛正" initials="NT/野 [2]" lastIdx="2" clrIdx="1">
    <p:extLst>
      <p:ext uri="{19B8F6BF-5375-455C-9EA6-DF929625EA0E}">
        <p15:presenceInfo xmlns:p15="http://schemas.microsoft.com/office/powerpoint/2012/main" userId="Noguchi, Takamasa / 野口　剛正"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00"/>
    <a:srgbClr val="31323A"/>
    <a:srgbClr val="0000DA"/>
    <a:srgbClr val="E5E8ED"/>
    <a:srgbClr val="4472C4"/>
    <a:srgbClr val="1B477D"/>
    <a:srgbClr val="106EBE"/>
    <a:srgbClr val="CBCBCB"/>
    <a:srgbClr val="5622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2C15A8-13BE-4567-9921-EA6711A388AE}" v="28" dt="2023-10-19T14:52:40.399"/>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202B0CA-FC54-4496-8BCA-5EF66A818D29}" styleName="スタイル (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889" autoAdjust="0"/>
    <p:restoredTop sz="96279" autoAdjust="0"/>
  </p:normalViewPr>
  <p:slideViewPr>
    <p:cSldViewPr snapToGrid="0">
      <p:cViewPr varScale="1">
        <p:scale>
          <a:sx n="126" d="100"/>
          <a:sy n="126" d="100"/>
        </p:scale>
        <p:origin x="150" y="138"/>
      </p:cViewPr>
      <p:guideLst>
        <p:guide orient="horz" pos="2137"/>
        <p:guide pos="3840"/>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23"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テキスト プレースホルダー 8">
            <a:extLst>
              <a:ext uri="{FF2B5EF4-FFF2-40B4-BE49-F238E27FC236}">
                <a16:creationId xmlns:a16="http://schemas.microsoft.com/office/drawing/2014/main" id="{778F59B4-A0C7-4EEB-BBA3-CA0FEEB7421A}"/>
              </a:ext>
            </a:extLst>
          </p:cNvPr>
          <p:cNvSpPr>
            <a:spLocks noGrp="1"/>
          </p:cNvSpPr>
          <p:nvPr>
            <p:ph type="body" sz="quarter" idx="10" hasCustomPrompt="1"/>
          </p:nvPr>
        </p:nvSpPr>
        <p:spPr>
          <a:xfrm>
            <a:off x="527051" y="765522"/>
            <a:ext cx="11137900" cy="503238"/>
          </a:xfrm>
          <a:prstGeom prst="rect">
            <a:avLst/>
          </a:prstGeom>
        </p:spPr>
        <p:txBody>
          <a:bodyPr anchor="ctr" anchorCtr="0"/>
          <a:lstStyle>
            <a:lvl1pPr marL="0" indent="0" algn="ctr" defTabSz="914400" rtl="0" eaLnBrk="1" latinLnBrk="0" hangingPunct="1">
              <a:buNone/>
              <a:defRPr kumimoji="1" lang="ja-JP" altLang="en-US" sz="3200" b="0" kern="1200" dirty="0" smtClean="0">
                <a:solidFill>
                  <a:srgbClr val="0000C6"/>
                </a:solidFill>
                <a:latin typeface="小塚ゴシック Pr6N B" panose="020B0800000000000000" pitchFamily="34" charset="-128"/>
                <a:ea typeface="小塚ゴシック Pr6N B" panose="020B0800000000000000" pitchFamily="34" charset="-128"/>
                <a:cs typeface="Lucida Sans Unicode" panose="020B0602030504020204" pitchFamily="34" charset="0"/>
              </a:defRPr>
            </a:lvl1pPr>
          </a:lstStyle>
          <a:p>
            <a:pPr lvl="0"/>
            <a:r>
              <a:rPr kumimoji="1" lang="ja-JP" altLang="en-US" dirty="0"/>
              <a:t>プレゼンテーションタイトルを入力</a:t>
            </a:r>
          </a:p>
        </p:txBody>
      </p:sp>
    </p:spTree>
    <p:extLst>
      <p:ext uri="{BB962C8B-B14F-4D97-AF65-F5344CB8AC3E}">
        <p14:creationId xmlns:p14="http://schemas.microsoft.com/office/powerpoint/2010/main" val="3757890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99963A55-18A4-499B-AF90-F8666C6BAD07}"/>
              </a:ext>
            </a:extLst>
          </p:cNvPr>
          <p:cNvSpPr txBox="1">
            <a:spLocks/>
          </p:cNvSpPr>
          <p:nvPr userDrawn="1"/>
        </p:nvSpPr>
        <p:spPr>
          <a:xfrm>
            <a:off x="1363203" y="3429000"/>
            <a:ext cx="3632237" cy="476672"/>
          </a:xfrm>
          <a:prstGeom prst="rect">
            <a:avLst/>
          </a:prstGeom>
        </p:spPr>
        <p:txBody>
          <a:bodyPr anchor="ctr" anchorCtr="0">
            <a:normAutofit/>
          </a:bodyPr>
          <a:lstStyle>
            <a:lvl1pPr algn="ctr" defTabSz="914400" rtl="0" eaLnBrk="1" latinLnBrk="0" hangingPunct="1">
              <a:spcBef>
                <a:spcPct val="0"/>
              </a:spcBef>
              <a:buNone/>
              <a:defRPr kumimoji="1" sz="2000" b="1" kern="1200">
                <a:solidFill>
                  <a:schemeClr val="tx1"/>
                </a:solidFill>
                <a:latin typeface="游ゴシック Medium" panose="020B0500000000000000" pitchFamily="50" charset="-128"/>
                <a:ea typeface="游ゴシック Medium" panose="020B0500000000000000" pitchFamily="50" charset="-128"/>
                <a:cs typeface="游ゴシック Medium" panose="020B0500000000000000" pitchFamily="50" charset="-128"/>
              </a:defRPr>
            </a:lvl1pPr>
          </a:lstStyle>
          <a:p>
            <a:r>
              <a:rPr lang="ja-JP" altLang="en-US" sz="2200" dirty="0">
                <a:solidFill>
                  <a:srgbClr val="0000CA"/>
                </a:solidFill>
              </a:rPr>
              <a:t>本日のアジェンダ</a:t>
            </a:r>
          </a:p>
        </p:txBody>
      </p:sp>
      <p:sp>
        <p:nvSpPr>
          <p:cNvPr id="8" name="テキスト プレースホルダー 18">
            <a:extLst>
              <a:ext uri="{FF2B5EF4-FFF2-40B4-BE49-F238E27FC236}">
                <a16:creationId xmlns:a16="http://schemas.microsoft.com/office/drawing/2014/main" id="{27FB1C44-7829-47D1-986D-0A87F4410CEF}"/>
              </a:ext>
            </a:extLst>
          </p:cNvPr>
          <p:cNvSpPr>
            <a:spLocks noGrp="1"/>
          </p:cNvSpPr>
          <p:nvPr>
            <p:ph type="body" sz="quarter" idx="28" hasCustomPrompt="1"/>
          </p:nvPr>
        </p:nvSpPr>
        <p:spPr>
          <a:xfrm>
            <a:off x="5994401" y="2445949"/>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9" name="テキスト プレースホルダー 24">
            <a:extLst>
              <a:ext uri="{FF2B5EF4-FFF2-40B4-BE49-F238E27FC236}">
                <a16:creationId xmlns:a16="http://schemas.microsoft.com/office/drawing/2014/main" id="{F9998B61-66B2-4745-AF3B-EB748FD36203}"/>
              </a:ext>
            </a:extLst>
          </p:cNvPr>
          <p:cNvSpPr>
            <a:spLocks noGrp="1"/>
          </p:cNvSpPr>
          <p:nvPr>
            <p:ph type="body" sz="quarter" idx="31" hasCustomPrompt="1"/>
          </p:nvPr>
        </p:nvSpPr>
        <p:spPr>
          <a:xfrm>
            <a:off x="6762751" y="2445713"/>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0" name="テキスト プレースホルダー 18">
            <a:extLst>
              <a:ext uri="{FF2B5EF4-FFF2-40B4-BE49-F238E27FC236}">
                <a16:creationId xmlns:a16="http://schemas.microsoft.com/office/drawing/2014/main" id="{B21ABF86-ABC5-457B-931A-A31F452B3C1A}"/>
              </a:ext>
            </a:extLst>
          </p:cNvPr>
          <p:cNvSpPr>
            <a:spLocks noGrp="1"/>
          </p:cNvSpPr>
          <p:nvPr>
            <p:ph type="body" sz="quarter" idx="32" hasCustomPrompt="1"/>
          </p:nvPr>
        </p:nvSpPr>
        <p:spPr>
          <a:xfrm>
            <a:off x="5994401" y="3090095"/>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1" name="テキスト プレースホルダー 24">
            <a:extLst>
              <a:ext uri="{FF2B5EF4-FFF2-40B4-BE49-F238E27FC236}">
                <a16:creationId xmlns:a16="http://schemas.microsoft.com/office/drawing/2014/main" id="{A18AF46B-4CBD-413E-9E2A-6B41FCA1BBD0}"/>
              </a:ext>
            </a:extLst>
          </p:cNvPr>
          <p:cNvSpPr>
            <a:spLocks noGrp="1"/>
          </p:cNvSpPr>
          <p:nvPr>
            <p:ph type="body" sz="quarter" idx="33" hasCustomPrompt="1"/>
          </p:nvPr>
        </p:nvSpPr>
        <p:spPr>
          <a:xfrm>
            <a:off x="6762751" y="3089859"/>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2" name="テキスト プレースホルダー 18">
            <a:extLst>
              <a:ext uri="{FF2B5EF4-FFF2-40B4-BE49-F238E27FC236}">
                <a16:creationId xmlns:a16="http://schemas.microsoft.com/office/drawing/2014/main" id="{21F160C3-C2C2-44CD-A0D3-95469A8E38F3}"/>
              </a:ext>
            </a:extLst>
          </p:cNvPr>
          <p:cNvSpPr>
            <a:spLocks noGrp="1"/>
          </p:cNvSpPr>
          <p:nvPr>
            <p:ph type="body" sz="quarter" idx="34" hasCustomPrompt="1"/>
          </p:nvPr>
        </p:nvSpPr>
        <p:spPr>
          <a:xfrm>
            <a:off x="5994401" y="3734241"/>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3" name="テキスト プレースホルダー 24">
            <a:extLst>
              <a:ext uri="{FF2B5EF4-FFF2-40B4-BE49-F238E27FC236}">
                <a16:creationId xmlns:a16="http://schemas.microsoft.com/office/drawing/2014/main" id="{76BD1657-8D93-47D8-A6BF-6EE2E99E83AD}"/>
              </a:ext>
            </a:extLst>
          </p:cNvPr>
          <p:cNvSpPr>
            <a:spLocks noGrp="1"/>
          </p:cNvSpPr>
          <p:nvPr>
            <p:ph type="body" sz="quarter" idx="35" hasCustomPrompt="1"/>
          </p:nvPr>
        </p:nvSpPr>
        <p:spPr>
          <a:xfrm>
            <a:off x="6762751" y="3734005"/>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4" name="テキスト プレースホルダー 18">
            <a:extLst>
              <a:ext uri="{FF2B5EF4-FFF2-40B4-BE49-F238E27FC236}">
                <a16:creationId xmlns:a16="http://schemas.microsoft.com/office/drawing/2014/main" id="{0F09644A-15BC-463D-A05C-3973A838F446}"/>
              </a:ext>
            </a:extLst>
          </p:cNvPr>
          <p:cNvSpPr>
            <a:spLocks noGrp="1"/>
          </p:cNvSpPr>
          <p:nvPr>
            <p:ph type="body" sz="quarter" idx="36" hasCustomPrompt="1"/>
          </p:nvPr>
        </p:nvSpPr>
        <p:spPr>
          <a:xfrm>
            <a:off x="5994401" y="4378387"/>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5" name="テキスト プレースホルダー 24">
            <a:extLst>
              <a:ext uri="{FF2B5EF4-FFF2-40B4-BE49-F238E27FC236}">
                <a16:creationId xmlns:a16="http://schemas.microsoft.com/office/drawing/2014/main" id="{4CD3D390-9AE8-494A-A09E-C5CCB969DFE0}"/>
              </a:ext>
            </a:extLst>
          </p:cNvPr>
          <p:cNvSpPr>
            <a:spLocks noGrp="1"/>
          </p:cNvSpPr>
          <p:nvPr>
            <p:ph type="body" sz="quarter" idx="37" hasCustomPrompt="1"/>
          </p:nvPr>
        </p:nvSpPr>
        <p:spPr>
          <a:xfrm>
            <a:off x="6762751" y="4378151"/>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Tree>
    <p:extLst>
      <p:ext uri="{BB962C8B-B14F-4D97-AF65-F5344CB8AC3E}">
        <p14:creationId xmlns:p14="http://schemas.microsoft.com/office/powerpoint/2010/main" val="1329838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9A71AD5-80A4-478C-8A3A-9C222313E0A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273552" y="1316736"/>
            <a:ext cx="4480560" cy="4559590"/>
          </a:xfrm>
          <a:prstGeom prst="rect">
            <a:avLst/>
          </a:prstGeom>
        </p:spPr>
      </p:pic>
      <p:sp>
        <p:nvSpPr>
          <p:cNvPr id="8" name="テキスト プレースホルダー 18">
            <a:extLst>
              <a:ext uri="{FF2B5EF4-FFF2-40B4-BE49-F238E27FC236}">
                <a16:creationId xmlns:a16="http://schemas.microsoft.com/office/drawing/2014/main" id="{27FB1C44-7829-47D1-986D-0A87F4410CEF}"/>
              </a:ext>
            </a:extLst>
          </p:cNvPr>
          <p:cNvSpPr>
            <a:spLocks noGrp="1"/>
          </p:cNvSpPr>
          <p:nvPr>
            <p:ph type="body" sz="quarter" idx="28" hasCustomPrompt="1"/>
          </p:nvPr>
        </p:nvSpPr>
        <p:spPr>
          <a:xfrm>
            <a:off x="5404722" y="3446368"/>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9" name="テキスト プレースホルダー 24">
            <a:extLst>
              <a:ext uri="{FF2B5EF4-FFF2-40B4-BE49-F238E27FC236}">
                <a16:creationId xmlns:a16="http://schemas.microsoft.com/office/drawing/2014/main" id="{F9998B61-66B2-4745-AF3B-EB748FD36203}"/>
              </a:ext>
            </a:extLst>
          </p:cNvPr>
          <p:cNvSpPr>
            <a:spLocks noGrp="1"/>
          </p:cNvSpPr>
          <p:nvPr>
            <p:ph type="body" sz="quarter" idx="31" hasCustomPrompt="1"/>
          </p:nvPr>
        </p:nvSpPr>
        <p:spPr>
          <a:xfrm>
            <a:off x="6173073" y="3446132"/>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Tree>
    <p:extLst>
      <p:ext uri="{BB962C8B-B14F-4D97-AF65-F5344CB8AC3E}">
        <p14:creationId xmlns:p14="http://schemas.microsoft.com/office/powerpoint/2010/main" val="3822735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BA49D872-27B0-41BC-9B69-C9B2499CF8AA}"/>
              </a:ext>
            </a:extLst>
          </p:cNvPr>
          <p:cNvSpPr>
            <a:spLocks noGrp="1"/>
          </p:cNvSpPr>
          <p:nvPr>
            <p:ph type="body" sz="quarter" idx="10" hasCustomPrompt="1"/>
          </p:nvPr>
        </p:nvSpPr>
        <p:spPr>
          <a:xfrm>
            <a:off x="2264833" y="1122363"/>
            <a:ext cx="8153400" cy="388031"/>
          </a:xfrm>
          <a:prstGeom prst="rect">
            <a:avLst/>
          </a:prstGeom>
        </p:spPr>
        <p:txBody>
          <a:bodyPr anchor="ctr" anchorCtr="0"/>
          <a:lstStyle>
            <a:lvl1pPr marL="0" indent="0" algn="l">
              <a:buNone/>
              <a:defRPr sz="2400" b="1">
                <a:latin typeface="游ゴシック Medium" panose="020B0500000000000000" pitchFamily="50" charset="-128"/>
                <a:ea typeface="游ゴシック Medium" panose="020B0500000000000000" pitchFamily="50" charset="-128"/>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■大見出しの書式設定</a:t>
            </a:r>
          </a:p>
        </p:txBody>
      </p:sp>
      <p:sp>
        <p:nvSpPr>
          <p:cNvPr id="13" name="テキスト プレースホルダー 2">
            <a:extLst>
              <a:ext uri="{FF2B5EF4-FFF2-40B4-BE49-F238E27FC236}">
                <a16:creationId xmlns:a16="http://schemas.microsoft.com/office/drawing/2014/main" id="{36A1FFE9-57A1-4D92-822F-16EFCDBECDC9}"/>
              </a:ext>
            </a:extLst>
          </p:cNvPr>
          <p:cNvSpPr>
            <a:spLocks noGrp="1"/>
          </p:cNvSpPr>
          <p:nvPr>
            <p:ph type="body" sz="quarter" idx="14" hasCustomPrompt="1"/>
          </p:nvPr>
        </p:nvSpPr>
        <p:spPr>
          <a:xfrm>
            <a:off x="2264833" y="1699872"/>
            <a:ext cx="8153400" cy="388031"/>
          </a:xfrm>
          <a:prstGeom prst="rect">
            <a:avLst/>
          </a:prstGeom>
        </p:spPr>
        <p:txBody>
          <a:bodyPr anchor="ctr" anchorCtr="0"/>
          <a:lstStyle>
            <a:lvl1pPr marL="0" indent="0" algn="l">
              <a:buNone/>
              <a:defRPr sz="2000" b="0">
                <a:latin typeface="游ゴシック Medium" panose="020B0500000000000000" pitchFamily="50" charset="-128"/>
                <a:ea typeface="游ゴシック Medium" panose="020B0500000000000000" pitchFamily="50" charset="-128"/>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〇中見出しの書式設定</a:t>
            </a:r>
          </a:p>
        </p:txBody>
      </p:sp>
      <p:sp>
        <p:nvSpPr>
          <p:cNvPr id="15" name="テキスト プレースホルダー 2">
            <a:extLst>
              <a:ext uri="{FF2B5EF4-FFF2-40B4-BE49-F238E27FC236}">
                <a16:creationId xmlns:a16="http://schemas.microsoft.com/office/drawing/2014/main" id="{6A5F223F-F1AE-42FD-9167-AD0C438CBD99}"/>
              </a:ext>
            </a:extLst>
          </p:cNvPr>
          <p:cNvSpPr>
            <a:spLocks noGrp="1"/>
          </p:cNvSpPr>
          <p:nvPr>
            <p:ph type="body" sz="quarter" idx="16" hasCustomPrompt="1"/>
          </p:nvPr>
        </p:nvSpPr>
        <p:spPr>
          <a:xfrm>
            <a:off x="2264833" y="2903876"/>
            <a:ext cx="8153400" cy="388031"/>
          </a:xfrm>
          <a:prstGeom prst="rect">
            <a:avLst/>
          </a:prstGeom>
        </p:spPr>
        <p:txBody>
          <a:bodyPr anchor="ctr" anchorCtr="0"/>
          <a:lstStyle>
            <a:lvl1pPr marL="0" indent="0" algn="l">
              <a:buNone/>
              <a:defRPr sz="900" b="0">
                <a:latin typeface="+mj-ea"/>
                <a:ea typeface="+mj-ea"/>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en-US" altLang="ja-JP" dirty="0"/>
              <a:t>※</a:t>
            </a:r>
            <a:r>
              <a:rPr kumimoji="1" lang="ja-JP" altLang="en-US" dirty="0"/>
              <a:t>注釈の書式設定</a:t>
            </a:r>
          </a:p>
        </p:txBody>
      </p:sp>
      <p:sp>
        <p:nvSpPr>
          <p:cNvPr id="17" name="テキスト プレースホルダー 2">
            <a:extLst>
              <a:ext uri="{FF2B5EF4-FFF2-40B4-BE49-F238E27FC236}">
                <a16:creationId xmlns:a16="http://schemas.microsoft.com/office/drawing/2014/main" id="{B6265334-BE5D-46F1-B6B8-C8FBC8331899}"/>
              </a:ext>
            </a:extLst>
          </p:cNvPr>
          <p:cNvSpPr>
            <a:spLocks noGrp="1"/>
          </p:cNvSpPr>
          <p:nvPr>
            <p:ph type="body" sz="quarter" idx="17" hasCustomPrompt="1"/>
          </p:nvPr>
        </p:nvSpPr>
        <p:spPr>
          <a:xfrm>
            <a:off x="2264833" y="2301874"/>
            <a:ext cx="8153400" cy="388031"/>
          </a:xfrm>
          <a:prstGeom prst="rect">
            <a:avLst/>
          </a:prstGeom>
        </p:spPr>
        <p:txBody>
          <a:bodyPr anchor="ctr" anchorCtr="0"/>
          <a:lstStyle>
            <a:lvl1pPr marL="0" indent="0" algn="l">
              <a:buNone/>
              <a:defRPr sz="1600" b="0">
                <a:latin typeface="+mj-ea"/>
                <a:ea typeface="+mj-ea"/>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本文の書式設定</a:t>
            </a:r>
          </a:p>
        </p:txBody>
      </p:sp>
    </p:spTree>
    <p:extLst>
      <p:ext uri="{BB962C8B-B14F-4D97-AF65-F5344CB8AC3E}">
        <p14:creationId xmlns:p14="http://schemas.microsoft.com/office/powerpoint/2010/main" val="17766751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08901D54-967B-4EC0-A18B-2ED475DB08A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18500" b="18500"/>
          <a:stretch/>
        </p:blipFill>
        <p:spPr>
          <a:xfrm>
            <a:off x="1184" y="1268760"/>
            <a:ext cx="12189631" cy="4320480"/>
          </a:xfrm>
          <a:prstGeom prst="rect">
            <a:avLst/>
          </a:prstGeom>
        </p:spPr>
      </p:pic>
      <p:pic>
        <p:nvPicPr>
          <p:cNvPr id="14" name="図 13">
            <a:extLst>
              <a:ext uri="{FF2B5EF4-FFF2-40B4-BE49-F238E27FC236}">
                <a16:creationId xmlns:a16="http://schemas.microsoft.com/office/drawing/2014/main" id="{30BD56B9-91E9-48D5-94B5-BA24C73F3DA4}"/>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4565903" y="5779008"/>
            <a:ext cx="3060194" cy="746336"/>
          </a:xfrm>
          <a:prstGeom prst="rect">
            <a:avLst/>
          </a:prstGeom>
        </p:spPr>
      </p:pic>
    </p:spTree>
    <p:extLst>
      <p:ext uri="{BB962C8B-B14F-4D97-AF65-F5344CB8AC3E}">
        <p14:creationId xmlns:p14="http://schemas.microsoft.com/office/powerpoint/2010/main" val="77299963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図 16">
            <a:extLst>
              <a:ext uri="{FF2B5EF4-FFF2-40B4-BE49-F238E27FC236}">
                <a16:creationId xmlns:a16="http://schemas.microsoft.com/office/drawing/2014/main" id="{42D346E2-38A5-44BE-A92D-199A2510EF7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18" name="図 17">
            <a:extLst>
              <a:ext uri="{FF2B5EF4-FFF2-40B4-BE49-F238E27FC236}">
                <a16:creationId xmlns:a16="http://schemas.microsoft.com/office/drawing/2014/main" id="{1BB33EA6-5E4F-4C45-AFC8-625F135911FD}"/>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19" name="図 18">
            <a:extLst>
              <a:ext uri="{FF2B5EF4-FFF2-40B4-BE49-F238E27FC236}">
                <a16:creationId xmlns:a16="http://schemas.microsoft.com/office/drawing/2014/main" id="{8816161B-1D45-4E88-8575-4D9BFF792D33}"/>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1852655420"/>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a:extLst>
              <a:ext uri="{FF2B5EF4-FFF2-40B4-BE49-F238E27FC236}">
                <a16:creationId xmlns:a16="http://schemas.microsoft.com/office/drawing/2014/main" id="{707C3299-AF8D-4B78-8F02-4897733AFDE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8" name="図 7">
            <a:extLst>
              <a:ext uri="{FF2B5EF4-FFF2-40B4-BE49-F238E27FC236}">
                <a16:creationId xmlns:a16="http://schemas.microsoft.com/office/drawing/2014/main" id="{FEEE74F0-839F-4EAD-AA2E-636C3DD4D964}"/>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9" name="図 8">
            <a:extLst>
              <a:ext uri="{FF2B5EF4-FFF2-40B4-BE49-F238E27FC236}">
                <a16:creationId xmlns:a16="http://schemas.microsoft.com/office/drawing/2014/main" id="{0D7E6AE0-5223-41C6-8A5A-EB3CDB91F337}"/>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211700992"/>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a:extLst>
              <a:ext uri="{FF2B5EF4-FFF2-40B4-BE49-F238E27FC236}">
                <a16:creationId xmlns:a16="http://schemas.microsoft.com/office/drawing/2014/main" id="{E31735D5-31F4-4146-904E-9CD1EE47F94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11" name="図 10">
            <a:extLst>
              <a:ext uri="{FF2B5EF4-FFF2-40B4-BE49-F238E27FC236}">
                <a16:creationId xmlns:a16="http://schemas.microsoft.com/office/drawing/2014/main" id="{8AD479BE-C7D0-49F3-ADEC-124D5459EA42}"/>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16" name="図 15">
            <a:extLst>
              <a:ext uri="{FF2B5EF4-FFF2-40B4-BE49-F238E27FC236}">
                <a16:creationId xmlns:a16="http://schemas.microsoft.com/office/drawing/2014/main" id="{0CE7F4EE-FB40-4554-827C-6815C539C4B7}"/>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2122821770"/>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530A82E1-8E0D-434A-9DF4-7C2ABD1A07A1}"/>
              </a:ext>
            </a:extLst>
          </p:cNvPr>
          <p:cNvSpPr>
            <a:spLocks noGrp="1"/>
          </p:cNvSpPr>
          <p:nvPr>
            <p:ph type="body" sz="quarter" idx="10"/>
          </p:nvPr>
        </p:nvSpPr>
        <p:spPr>
          <a:xfrm>
            <a:off x="527051" y="219075"/>
            <a:ext cx="11137900" cy="954569"/>
          </a:xfrm>
        </p:spPr>
        <p:txBody>
          <a:bodyPr lIns="91440" tIns="45720" rIns="91440" bIns="45720" anchor="ctr" anchorCtr="0"/>
          <a:lstStyle/>
          <a:p>
            <a:r>
              <a:rPr lang="en-US" altLang="ja-JP" dirty="0">
                <a:latin typeface="小塚ゴシック Pr6N B"/>
                <a:ea typeface="小塚ゴシック Pr6N B"/>
                <a:cs typeface="Lucida Sans Unicode"/>
              </a:rPr>
              <a:t>Smart Construction Design3D</a:t>
            </a:r>
            <a:br>
              <a:rPr lang="en-US" altLang="ja-JP" dirty="0">
                <a:latin typeface="小塚ゴシック Pr6N B"/>
                <a:ea typeface="小塚ゴシック Pr6N B"/>
                <a:cs typeface="Lucida Sans Unicode"/>
              </a:rPr>
            </a:br>
            <a:r>
              <a:rPr lang="en-US" altLang="ja-JP" dirty="0">
                <a:latin typeface="小塚ゴシック Pr6N B"/>
                <a:ea typeface="小塚ゴシック Pr6N B"/>
                <a:cs typeface="Lucida Sans Unicode"/>
              </a:rPr>
              <a:t>2026.2.24</a:t>
            </a:r>
            <a:r>
              <a:rPr lang="ja-JP" altLang="en-US" dirty="0">
                <a:latin typeface="小塚ゴシック Pr6N B"/>
                <a:ea typeface="小塚ゴシック Pr6N B"/>
                <a:cs typeface="Lucida Sans Unicode"/>
              </a:rPr>
              <a:t>リリース版について</a:t>
            </a:r>
            <a:endParaRPr lang="ja-JP" dirty="0"/>
          </a:p>
        </p:txBody>
      </p:sp>
    </p:spTree>
    <p:extLst>
      <p:ext uri="{BB962C8B-B14F-4D97-AF65-F5344CB8AC3E}">
        <p14:creationId xmlns:p14="http://schemas.microsoft.com/office/powerpoint/2010/main" val="3840699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A8A0DC60-CB39-0F4C-B7BB-D68C7BF77B62}"/>
              </a:ext>
            </a:extLst>
          </p:cNvPr>
          <p:cNvSpPr>
            <a:spLocks noGrp="1"/>
          </p:cNvSpPr>
          <p:nvPr>
            <p:ph type="body" sz="quarter" idx="31"/>
          </p:nvPr>
        </p:nvSpPr>
        <p:spPr/>
        <p:txBody>
          <a:bodyPr/>
          <a:lstStyle/>
          <a:p>
            <a:r>
              <a:rPr kumimoji="1" lang="en-US" altLang="ja-JP" sz="2000" dirty="0"/>
              <a:t>EOF</a:t>
            </a:r>
            <a:endParaRPr kumimoji="1" lang="ja-JP" altLang="en-US" sz="2000"/>
          </a:p>
        </p:txBody>
      </p:sp>
    </p:spTree>
    <p:extLst>
      <p:ext uri="{BB962C8B-B14F-4D97-AF65-F5344CB8AC3E}">
        <p14:creationId xmlns:p14="http://schemas.microsoft.com/office/powerpoint/2010/main" val="3347866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519420CB-CF56-435A-A5AD-9C1751E314DF}"/>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sp>
        <p:nvSpPr>
          <p:cNvPr id="3" name="テキスト ボックス 2">
            <a:extLst>
              <a:ext uri="{FF2B5EF4-FFF2-40B4-BE49-F238E27FC236}">
                <a16:creationId xmlns:a16="http://schemas.microsoft.com/office/drawing/2014/main" id="{1E400EDE-EE2F-4FB8-9778-A5A6D5083400}"/>
              </a:ext>
            </a:extLst>
          </p:cNvPr>
          <p:cNvSpPr txBox="1"/>
          <p:nvPr/>
        </p:nvSpPr>
        <p:spPr>
          <a:xfrm>
            <a:off x="276468" y="814580"/>
            <a:ext cx="11779697" cy="923330"/>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ea typeface="游ゴシック"/>
              </a:rPr>
              <a:t>Smart Construction </a:t>
            </a:r>
            <a:r>
              <a:rPr kumimoji="1" lang="en-US" altLang="ja-JP" dirty="0">
                <a:solidFill>
                  <a:prstClr val="black"/>
                </a:solidFill>
                <a:latin typeface="游ゴシック" panose="020B0400000000000000" pitchFamily="34" charset="-128"/>
                <a:ea typeface="游ゴシック" panose="020B0400000000000000" pitchFamily="34" charset="-128"/>
              </a:rPr>
              <a:t>Design3D</a:t>
            </a:r>
            <a:r>
              <a:rPr kumimoji="1" lang="ja-JP" altLang="en-US" dirty="0">
                <a:ea typeface="游ゴシック"/>
              </a:rPr>
              <a:t>のアップデートについて、以下の日程・内容にてリリースを致します。</a:t>
            </a:r>
            <a:endParaRPr kumimoji="1" lang="en-US" altLang="ja-JP" dirty="0">
              <a:ea typeface="游ゴシック"/>
            </a:endParaRPr>
          </a:p>
          <a:p>
            <a:pPr marL="285750" indent="-285750">
              <a:buFont typeface="Arial" panose="020B0604020202020204" pitchFamily="34" charset="0"/>
              <a:buChar char="•"/>
            </a:pPr>
            <a:r>
              <a:rPr lang="ja-JP" altLang="en-US" dirty="0"/>
              <a:t>システムメンテナンスの為、下記日程は該当するサービスのお取扱いができなくなります。（</a:t>
            </a:r>
            <a:r>
              <a:rPr lang="en-US" altLang="ja-JP" dirty="0"/>
              <a:t>※</a:t>
            </a:r>
            <a:r>
              <a:rPr lang="ja-JP" altLang="en-US" dirty="0"/>
              <a:t>リリース日程・時間帯・内容については、状況に応じ変更する場合がございます。予めご了承ください。）</a:t>
            </a:r>
            <a:endParaRPr kumimoji="1" lang="ja-JP" altLang="en-US" dirty="0">
              <a:latin typeface="+mn-ea"/>
            </a:endParaRPr>
          </a:p>
        </p:txBody>
      </p:sp>
      <p:sp>
        <p:nvSpPr>
          <p:cNvPr id="6" name="テキスト ボックス 5">
            <a:extLst>
              <a:ext uri="{FF2B5EF4-FFF2-40B4-BE49-F238E27FC236}">
                <a16:creationId xmlns:a16="http://schemas.microsoft.com/office/drawing/2014/main" id="{531B4B9D-12EA-4BC5-4859-8E23CDDB1A22}"/>
              </a:ext>
            </a:extLst>
          </p:cNvPr>
          <p:cNvSpPr txBox="1"/>
          <p:nvPr/>
        </p:nvSpPr>
        <p:spPr>
          <a:xfrm>
            <a:off x="497712" y="1799866"/>
            <a:ext cx="5253384" cy="369332"/>
          </a:xfrm>
          <a:prstGeom prst="rect">
            <a:avLst/>
          </a:prstGeom>
          <a:noFill/>
        </p:spPr>
        <p:txBody>
          <a:bodyPr wrap="square" lIns="91440" tIns="45720" rIns="91440" bIns="45720" rtlCol="0" anchor="t">
            <a:spAutoFit/>
          </a:bodyPr>
          <a:lstStyle/>
          <a:p>
            <a:r>
              <a:rPr lang="ja-JP" altLang="en-US" u="sng" dirty="0">
                <a:latin typeface="+mn-ea"/>
              </a:rPr>
              <a:t>日程：日本時間　</a:t>
            </a:r>
            <a:r>
              <a:rPr lang="en-US" altLang="ja-JP" u="sng" dirty="0">
                <a:latin typeface="+mn-ea"/>
              </a:rPr>
              <a:t>2</a:t>
            </a:r>
            <a:r>
              <a:rPr lang="ja-JP" altLang="en-US" u="sng" dirty="0">
                <a:latin typeface="+mn-ea"/>
              </a:rPr>
              <a:t>月</a:t>
            </a:r>
            <a:r>
              <a:rPr lang="en-US" altLang="ja-JP" u="sng" dirty="0">
                <a:latin typeface="+mn-ea"/>
              </a:rPr>
              <a:t>24</a:t>
            </a:r>
            <a:r>
              <a:rPr lang="ja-JP" altLang="en-US" u="sng" dirty="0">
                <a:latin typeface="+mn-ea"/>
              </a:rPr>
              <a:t>日</a:t>
            </a:r>
            <a:r>
              <a:rPr lang="en-US" altLang="ja-JP" u="sng" dirty="0">
                <a:latin typeface="+mn-ea"/>
              </a:rPr>
              <a:t>(</a:t>
            </a:r>
            <a:r>
              <a:rPr lang="ja-JP" altLang="en-US" u="sng" dirty="0">
                <a:latin typeface="+mn-ea"/>
              </a:rPr>
              <a:t>火</a:t>
            </a:r>
            <a:r>
              <a:rPr lang="en-US" altLang="ja-JP" u="sng" dirty="0">
                <a:latin typeface="+mn-ea"/>
              </a:rPr>
              <a:t>)</a:t>
            </a:r>
            <a:r>
              <a:rPr lang="ja-JP" altLang="en-US" u="sng" dirty="0">
                <a:latin typeface="+mn-ea"/>
              </a:rPr>
              <a:t>　</a:t>
            </a:r>
            <a:r>
              <a:rPr lang="en-US" altLang="ja-JP" u="sng" dirty="0">
                <a:latin typeface="+mn-ea"/>
              </a:rPr>
              <a:t>19:00</a:t>
            </a:r>
            <a:r>
              <a:rPr lang="ja-JP" altLang="en-US" u="sng" dirty="0">
                <a:latin typeface="+mn-ea"/>
              </a:rPr>
              <a:t>～</a:t>
            </a:r>
            <a:r>
              <a:rPr lang="en-US" altLang="ja-JP" u="sng" dirty="0">
                <a:latin typeface="+mn-ea"/>
              </a:rPr>
              <a:t>24:00</a:t>
            </a:r>
            <a:r>
              <a:rPr kumimoji="1" lang="en-US" altLang="ja-JP" u="sng" dirty="0">
                <a:latin typeface="+mn-ea"/>
              </a:rPr>
              <a:t> </a:t>
            </a:r>
            <a:r>
              <a:rPr kumimoji="1" lang="ja-JP" altLang="en-US" u="sng" dirty="0">
                <a:latin typeface="+mn-ea"/>
              </a:rPr>
              <a:t>　</a:t>
            </a:r>
            <a:endParaRPr kumimoji="1" lang="en-US" altLang="ja-JP" u="sng" dirty="0">
              <a:latin typeface="+mn-ea"/>
            </a:endParaRPr>
          </a:p>
        </p:txBody>
      </p:sp>
      <p:graphicFrame>
        <p:nvGraphicFramePr>
          <p:cNvPr id="20" name="表 5">
            <a:extLst>
              <a:ext uri="{FF2B5EF4-FFF2-40B4-BE49-F238E27FC236}">
                <a16:creationId xmlns:a16="http://schemas.microsoft.com/office/drawing/2014/main" id="{23FC66BD-76AB-D985-7D4B-E3C18890D7AD}"/>
              </a:ext>
            </a:extLst>
          </p:cNvPr>
          <p:cNvGraphicFramePr>
            <a:graphicFrameLocks noGrp="1"/>
          </p:cNvGraphicFramePr>
          <p:nvPr>
            <p:extLst>
              <p:ext uri="{D42A27DB-BD31-4B8C-83A1-F6EECF244321}">
                <p14:modId xmlns:p14="http://schemas.microsoft.com/office/powerpoint/2010/main" val="2268360372"/>
              </p:ext>
            </p:extLst>
          </p:nvPr>
        </p:nvGraphicFramePr>
        <p:xfrm>
          <a:off x="126946" y="2208097"/>
          <a:ext cx="11923057" cy="4126053"/>
        </p:xfrm>
        <a:graphic>
          <a:graphicData uri="http://schemas.openxmlformats.org/drawingml/2006/table">
            <a:tbl>
              <a:tblPr firstRow="1" bandRow="1">
                <a:tableStyleId>{5940675A-B579-460E-94D1-54222C63F5DA}</a:tableStyleId>
              </a:tblPr>
              <a:tblGrid>
                <a:gridCol w="579682">
                  <a:extLst>
                    <a:ext uri="{9D8B030D-6E8A-4147-A177-3AD203B41FA5}">
                      <a16:colId xmlns:a16="http://schemas.microsoft.com/office/drawing/2014/main" val="889631269"/>
                    </a:ext>
                  </a:extLst>
                </a:gridCol>
                <a:gridCol w="2305993">
                  <a:extLst>
                    <a:ext uri="{9D8B030D-6E8A-4147-A177-3AD203B41FA5}">
                      <a16:colId xmlns:a16="http://schemas.microsoft.com/office/drawing/2014/main" val="134053511"/>
                    </a:ext>
                  </a:extLst>
                </a:gridCol>
                <a:gridCol w="4003139">
                  <a:extLst>
                    <a:ext uri="{9D8B030D-6E8A-4147-A177-3AD203B41FA5}">
                      <a16:colId xmlns:a16="http://schemas.microsoft.com/office/drawing/2014/main" val="3343669445"/>
                    </a:ext>
                  </a:extLst>
                </a:gridCol>
                <a:gridCol w="5034243">
                  <a:extLst>
                    <a:ext uri="{9D8B030D-6E8A-4147-A177-3AD203B41FA5}">
                      <a16:colId xmlns:a16="http://schemas.microsoft.com/office/drawing/2014/main" val="1160287430"/>
                    </a:ext>
                  </a:extLst>
                </a:gridCol>
              </a:tblGrid>
              <a:tr h="338979">
                <a:tc>
                  <a:txBody>
                    <a:bodyPr/>
                    <a:lstStyle/>
                    <a:p>
                      <a:pPr algn="ctr"/>
                      <a:r>
                        <a:rPr kumimoji="1" lang="en-US" altLang="ja-JP" sz="1400" b="1" dirty="0">
                          <a:solidFill>
                            <a:schemeClr val="bg1"/>
                          </a:solidFill>
                          <a:latin typeface="+mn-ea"/>
                          <a:ea typeface="+mn-ea"/>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対象機能</a:t>
                      </a: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tc>
                  <a:txBody>
                    <a:bodyPr/>
                    <a:lstStyle/>
                    <a:p>
                      <a:pPr algn="ctr"/>
                      <a:r>
                        <a:rPr kumimoji="1" lang="ja-JP" altLang="en-US" sz="1400" b="1" dirty="0">
                          <a:solidFill>
                            <a:schemeClr val="bg1"/>
                          </a:solidFill>
                          <a:latin typeface="+mn-ea"/>
                          <a:ea typeface="+mn-ea"/>
                        </a:rPr>
                        <a:t>詳細</a:t>
                      </a:r>
                    </a:p>
                  </a:txBody>
                  <a:tcPr anchor="ctr">
                    <a:solidFill>
                      <a:srgbClr val="0070C0"/>
                    </a:solidFill>
                  </a:tcPr>
                </a:tc>
                <a:extLst>
                  <a:ext uri="{0D108BD9-81ED-4DB2-BD59-A6C34878D82A}">
                    <a16:rowId xmlns:a16="http://schemas.microsoft.com/office/drawing/2014/main" val="1860205053"/>
                  </a:ext>
                </a:extLst>
              </a:tr>
              <a:tr h="967305">
                <a:tc>
                  <a:txBody>
                    <a:bodyPr/>
                    <a:lstStyle/>
                    <a:p>
                      <a:pPr algn="ctr"/>
                      <a:r>
                        <a:rPr kumimoji="1" lang="en-US" altLang="ja-JP" sz="1600" dirty="0">
                          <a:solidFill>
                            <a:schemeClr val="tx1"/>
                          </a:solidFill>
                          <a:latin typeface="+mn-lt"/>
                          <a:ea typeface="Meiryo UI" panose="020B0604030504040204" pitchFamily="50" charset="-128"/>
                        </a:rPr>
                        <a:t>1</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機能改善</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游ゴシック" panose="020B0400000000000000" pitchFamily="34" charset="-128"/>
                          <a:ea typeface="游ゴシック" panose="020B0400000000000000" pitchFamily="34" charset="-128"/>
                          <a:cs typeface="+mn-cs"/>
                        </a:rPr>
                        <a:t>Las</a:t>
                      </a:r>
                      <a:r>
                        <a:rPr kumimoji="1" lang="ja-JP" altLang="en-US" sz="1200" b="0" i="0" u="none" strike="noStrike" kern="1200" cap="none" spc="0" normalizeH="0" baseline="0" noProof="0">
                          <a:ln>
                            <a:noFill/>
                          </a:ln>
                          <a:solidFill>
                            <a:prstClr val="black"/>
                          </a:solidFill>
                          <a:effectLst/>
                          <a:uLnTx/>
                          <a:uFillTx/>
                          <a:latin typeface="游ゴシック" panose="020B0400000000000000" pitchFamily="34" charset="-128"/>
                          <a:ea typeface="游ゴシック" panose="020B0400000000000000" pitchFamily="34" charset="-128"/>
                          <a:cs typeface="+mn-cs"/>
                        </a:rPr>
                        <a:t>の最新フォーマット</a:t>
                      </a:r>
                      <a:r>
                        <a:rPr kumimoji="1" lang="en-US" altLang="ja-JP" sz="1200" b="0" i="0" u="none" strike="noStrike" kern="1200" cap="none" spc="0" normalizeH="0" baseline="0" noProof="0">
                          <a:ln>
                            <a:noFill/>
                          </a:ln>
                          <a:solidFill>
                            <a:prstClr val="black"/>
                          </a:solidFill>
                          <a:effectLst/>
                          <a:uLnTx/>
                          <a:uFillTx/>
                          <a:latin typeface="游ゴシック" panose="020B0400000000000000" pitchFamily="34" charset="-128"/>
                          <a:ea typeface="游ゴシック" panose="020B0400000000000000" pitchFamily="34" charset="-128"/>
                          <a:cs typeface="+mn-cs"/>
                        </a:rPr>
                        <a:t>ver1.4</a:t>
                      </a:r>
                      <a:r>
                        <a:rPr kumimoji="1" lang="ja-JP" altLang="en-US" sz="1200" b="0" i="0" u="none" strike="noStrike" kern="1200" cap="none" spc="0" normalizeH="0" baseline="0" noProof="0">
                          <a:ln>
                            <a:noFill/>
                          </a:ln>
                          <a:solidFill>
                            <a:prstClr val="black"/>
                          </a:solidFill>
                          <a:effectLst/>
                          <a:uLnTx/>
                          <a:uFillTx/>
                          <a:latin typeface="游ゴシック" panose="020B0400000000000000" pitchFamily="34" charset="-128"/>
                          <a:ea typeface="游ゴシック" panose="020B0400000000000000" pitchFamily="34" charset="-128"/>
                          <a:cs typeface="+mn-cs"/>
                        </a:rPr>
                        <a:t>への対応</a:t>
                      </a:r>
                      <a:endPar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0" dirty="0">
                          <a:solidFill>
                            <a:schemeClr val="tx1"/>
                          </a:solidFill>
                          <a:latin typeface="+mn-ea"/>
                          <a:ea typeface="+mn-ea"/>
                        </a:rPr>
                        <a:t>LAS</a:t>
                      </a:r>
                      <a:r>
                        <a:rPr kumimoji="1" lang="ja-JP" altLang="en-US" sz="1200" b="0" dirty="0">
                          <a:solidFill>
                            <a:schemeClr val="tx1"/>
                          </a:solidFill>
                          <a:latin typeface="+mn-ea"/>
                          <a:ea typeface="+mn-ea"/>
                        </a:rPr>
                        <a:t>フォーマットの最新仕様である </a:t>
                      </a:r>
                      <a:r>
                        <a:rPr kumimoji="1" lang="en-US" altLang="ja-JP" sz="1200" b="0" dirty="0">
                          <a:solidFill>
                            <a:schemeClr val="tx1"/>
                          </a:solidFill>
                          <a:latin typeface="+mn-ea"/>
                          <a:ea typeface="+mn-ea"/>
                        </a:rPr>
                        <a:t>Version 1.4 </a:t>
                      </a:r>
                      <a:r>
                        <a:rPr kumimoji="1" lang="ja-JP" altLang="en-US" sz="1200" b="0" dirty="0">
                          <a:solidFill>
                            <a:schemeClr val="tx1"/>
                          </a:solidFill>
                          <a:latin typeface="+mn-ea"/>
                          <a:ea typeface="+mn-ea"/>
                        </a:rPr>
                        <a:t>に対応しました。これにより、</a:t>
                      </a:r>
                      <a:r>
                        <a:rPr kumimoji="1" lang="en-US" altLang="ja-JP" sz="1200" b="0" dirty="0">
                          <a:solidFill>
                            <a:schemeClr val="tx1"/>
                          </a:solidFill>
                          <a:latin typeface="+mn-ea"/>
                          <a:ea typeface="+mn-ea"/>
                        </a:rPr>
                        <a:t>ver1.4</a:t>
                      </a:r>
                      <a:r>
                        <a:rPr kumimoji="1" lang="ja-JP" altLang="en-US" sz="1200" b="0" dirty="0">
                          <a:solidFill>
                            <a:schemeClr val="tx1"/>
                          </a:solidFill>
                          <a:latin typeface="+mn-ea"/>
                          <a:ea typeface="+mn-ea"/>
                        </a:rPr>
                        <a:t>の</a:t>
                      </a:r>
                      <a:r>
                        <a:rPr kumimoji="1" lang="en-US" altLang="ja-JP" sz="1200" b="0" dirty="0">
                          <a:solidFill>
                            <a:schemeClr val="tx1"/>
                          </a:solidFill>
                          <a:latin typeface="+mn-ea"/>
                          <a:ea typeface="+mn-ea"/>
                        </a:rPr>
                        <a:t>LAS</a:t>
                      </a:r>
                      <a:r>
                        <a:rPr kumimoji="1" lang="ja-JP" altLang="en-US" sz="1200" b="0" dirty="0">
                          <a:solidFill>
                            <a:schemeClr val="tx1"/>
                          </a:solidFill>
                          <a:latin typeface="+mn-ea"/>
                          <a:ea typeface="+mn-ea"/>
                        </a:rPr>
                        <a:t>データをアップロードして使用することが可能になります。</a:t>
                      </a:r>
                      <a:endParaRPr kumimoji="1" lang="en-US" altLang="ja-JP" sz="12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2449972710"/>
                  </a:ext>
                </a:extLst>
              </a:tr>
              <a:tr h="1303662">
                <a:tc>
                  <a:txBody>
                    <a:bodyPr/>
                    <a:lstStyle/>
                    <a:p>
                      <a:pPr algn="ctr"/>
                      <a:r>
                        <a:rPr kumimoji="1" lang="en-US" altLang="ja-JP" sz="1600" dirty="0">
                          <a:solidFill>
                            <a:schemeClr val="tx1"/>
                          </a:solidFill>
                          <a:latin typeface="+mn-lt"/>
                          <a:ea typeface="Meiryo UI" panose="020B0604030504040204" pitchFamily="50" charset="-128"/>
                        </a:rPr>
                        <a:t>2</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機能改善</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游ゴシック" panose="020B0400000000000000" pitchFamily="34" charset="-128"/>
                          <a:ea typeface="游ゴシック" panose="020B0400000000000000" pitchFamily="34" charset="-128"/>
                          <a:cs typeface="+mn-cs"/>
                        </a:rPr>
                        <a:t>オブジェクト新規作成時に自動で土量計算するように改善</a:t>
                      </a:r>
                      <a:endPar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オブジェクトを新規作成した際に、自動で土量計算が行われるようになりました。これまでは編集時に手動で土量計算を実行する必要がありましたが、新規作成直後に自動計算されるため、すぐに土量を確認できます。なお、現状ではオブジェクト形状を変更した際には自動計算されないため、手動で再計算する必要があります。</a:t>
                      </a:r>
                      <a:endParaRPr kumimoji="1" lang="en-US" altLang="ja-JP" sz="12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1731920540"/>
                  </a:ext>
                </a:extLst>
              </a:tr>
              <a:tr h="1516107">
                <a:tc>
                  <a:txBody>
                    <a:bodyPr/>
                    <a:lstStyle/>
                    <a:p>
                      <a:pPr algn="ctr"/>
                      <a:r>
                        <a:rPr kumimoji="1" lang="en-US" altLang="ja-JP" sz="1600" dirty="0">
                          <a:solidFill>
                            <a:schemeClr val="tx1"/>
                          </a:solidFill>
                          <a:latin typeface="+mn-lt"/>
                          <a:ea typeface="Meiryo UI" panose="020B0604030504040204" pitchFamily="50" charset="-128"/>
                        </a:rPr>
                        <a:t>3</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0" dirty="0">
                          <a:solidFill>
                            <a:schemeClr val="tx1"/>
                          </a:solidFill>
                          <a:latin typeface="+mn-ea"/>
                          <a:ea typeface="+mn-ea"/>
                        </a:rPr>
                        <a:t>LAS</a:t>
                      </a:r>
                      <a:r>
                        <a:rPr kumimoji="1" lang="ja-JP" altLang="en-US" sz="1200" b="0" dirty="0">
                          <a:solidFill>
                            <a:schemeClr val="tx1"/>
                          </a:solidFill>
                          <a:latin typeface="+mn-ea"/>
                          <a:ea typeface="+mn-ea"/>
                        </a:rPr>
                        <a:t>形式の測量データで表示位置がずれる問題を修正</a:t>
                      </a:r>
                      <a:endParaRPr kumimoji="1" lang="en-US" altLang="ja-JP" sz="1200" b="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0" dirty="0">
                          <a:solidFill>
                            <a:schemeClr val="tx1"/>
                          </a:solidFill>
                          <a:latin typeface="+mn-ea"/>
                          <a:ea typeface="+mn-ea"/>
                        </a:rPr>
                        <a:t>LAS</a:t>
                      </a:r>
                      <a:r>
                        <a:rPr kumimoji="1" lang="ja-JP" altLang="en-US" sz="1200" b="0" dirty="0">
                          <a:solidFill>
                            <a:schemeClr val="tx1"/>
                          </a:solidFill>
                          <a:latin typeface="+mn-ea"/>
                          <a:ea typeface="+mn-ea"/>
                        </a:rPr>
                        <a:t>形式の測量データをアップロードすると、</a:t>
                      </a:r>
                      <a:r>
                        <a:rPr kumimoji="1" lang="en-US" altLang="ja-JP" sz="1200" b="0" dirty="0">
                          <a:solidFill>
                            <a:schemeClr val="tx1"/>
                          </a:solidFill>
                          <a:latin typeface="+mn-ea"/>
                          <a:ea typeface="+mn-ea"/>
                        </a:rPr>
                        <a:t>Dashboard</a:t>
                      </a:r>
                      <a:r>
                        <a:rPr kumimoji="1" lang="ja-JP" altLang="en-US" sz="1200" b="0" dirty="0">
                          <a:solidFill>
                            <a:schemeClr val="tx1"/>
                          </a:solidFill>
                          <a:latin typeface="+mn-ea"/>
                          <a:ea typeface="+mn-ea"/>
                        </a:rPr>
                        <a:t>側と比べ表示位置がずれる問題を修正しました。本修正により測量データの表示位置が</a:t>
                      </a:r>
                      <a:r>
                        <a:rPr kumimoji="1" lang="en-US" altLang="ja-JP" sz="1200" b="0" dirty="0">
                          <a:solidFill>
                            <a:schemeClr val="tx1"/>
                          </a:solidFill>
                          <a:latin typeface="+mn-ea"/>
                          <a:ea typeface="+mn-ea"/>
                        </a:rPr>
                        <a:t>Dashboard</a:t>
                      </a:r>
                      <a:r>
                        <a:rPr kumimoji="1" lang="ja-JP" altLang="en-US" sz="1200" b="0" dirty="0">
                          <a:solidFill>
                            <a:schemeClr val="tx1"/>
                          </a:solidFill>
                          <a:latin typeface="+mn-ea"/>
                          <a:ea typeface="+mn-ea"/>
                        </a:rPr>
                        <a:t>と同じく正しい位置に表示されます。</a:t>
                      </a:r>
                      <a:endParaRPr kumimoji="1" lang="en-US" altLang="ja-JP" sz="12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2944540628"/>
                  </a:ext>
                </a:extLst>
              </a:tr>
            </a:tbl>
          </a:graphicData>
        </a:graphic>
      </p:graphicFrame>
    </p:spTree>
    <p:extLst>
      <p:ext uri="{BB962C8B-B14F-4D97-AF65-F5344CB8AC3E}">
        <p14:creationId xmlns:p14="http://schemas.microsoft.com/office/powerpoint/2010/main" val="832969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519420CB-CF56-435A-A5AD-9C1751E314DF}"/>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20" name="表 5">
            <a:extLst>
              <a:ext uri="{FF2B5EF4-FFF2-40B4-BE49-F238E27FC236}">
                <a16:creationId xmlns:a16="http://schemas.microsoft.com/office/drawing/2014/main" id="{23FC66BD-76AB-D985-7D4B-E3C18890D7AD}"/>
              </a:ext>
            </a:extLst>
          </p:cNvPr>
          <p:cNvGraphicFramePr>
            <a:graphicFrameLocks noGrp="1"/>
          </p:cNvGraphicFramePr>
          <p:nvPr>
            <p:extLst>
              <p:ext uri="{D42A27DB-BD31-4B8C-83A1-F6EECF244321}">
                <p14:modId xmlns:p14="http://schemas.microsoft.com/office/powerpoint/2010/main" val="1682657748"/>
              </p:ext>
            </p:extLst>
          </p:nvPr>
        </p:nvGraphicFramePr>
        <p:xfrm>
          <a:off x="126946" y="893646"/>
          <a:ext cx="11923057" cy="4488094"/>
        </p:xfrm>
        <a:graphic>
          <a:graphicData uri="http://schemas.openxmlformats.org/drawingml/2006/table">
            <a:tbl>
              <a:tblPr firstRow="1" bandRow="1">
                <a:tableStyleId>{5940675A-B579-460E-94D1-54222C63F5DA}</a:tableStyleId>
              </a:tblPr>
              <a:tblGrid>
                <a:gridCol w="579682">
                  <a:extLst>
                    <a:ext uri="{9D8B030D-6E8A-4147-A177-3AD203B41FA5}">
                      <a16:colId xmlns:a16="http://schemas.microsoft.com/office/drawing/2014/main" val="889631269"/>
                    </a:ext>
                  </a:extLst>
                </a:gridCol>
                <a:gridCol w="2305993">
                  <a:extLst>
                    <a:ext uri="{9D8B030D-6E8A-4147-A177-3AD203B41FA5}">
                      <a16:colId xmlns:a16="http://schemas.microsoft.com/office/drawing/2014/main" val="134053511"/>
                    </a:ext>
                  </a:extLst>
                </a:gridCol>
                <a:gridCol w="4003139">
                  <a:extLst>
                    <a:ext uri="{9D8B030D-6E8A-4147-A177-3AD203B41FA5}">
                      <a16:colId xmlns:a16="http://schemas.microsoft.com/office/drawing/2014/main" val="3343669445"/>
                    </a:ext>
                  </a:extLst>
                </a:gridCol>
                <a:gridCol w="5034243">
                  <a:extLst>
                    <a:ext uri="{9D8B030D-6E8A-4147-A177-3AD203B41FA5}">
                      <a16:colId xmlns:a16="http://schemas.microsoft.com/office/drawing/2014/main" val="1160287430"/>
                    </a:ext>
                  </a:extLst>
                </a:gridCol>
              </a:tblGrid>
              <a:tr h="442672">
                <a:tc>
                  <a:txBody>
                    <a:bodyPr/>
                    <a:lstStyle/>
                    <a:p>
                      <a:pPr algn="ctr"/>
                      <a:r>
                        <a:rPr kumimoji="1" lang="en-US" altLang="ja-JP" sz="1400" b="1" dirty="0">
                          <a:solidFill>
                            <a:schemeClr val="bg1"/>
                          </a:solidFill>
                          <a:latin typeface="+mn-ea"/>
                          <a:ea typeface="+mn-ea"/>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対象機能</a:t>
                      </a: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tc>
                  <a:txBody>
                    <a:bodyPr/>
                    <a:lstStyle/>
                    <a:p>
                      <a:pPr algn="ctr"/>
                      <a:r>
                        <a:rPr kumimoji="1" lang="ja-JP" altLang="en-US" sz="1400" b="1" dirty="0">
                          <a:solidFill>
                            <a:schemeClr val="bg1"/>
                          </a:solidFill>
                          <a:latin typeface="+mn-ea"/>
                          <a:ea typeface="+mn-ea"/>
                        </a:rPr>
                        <a:t>詳細</a:t>
                      </a:r>
                    </a:p>
                  </a:txBody>
                  <a:tcPr anchor="ctr">
                    <a:solidFill>
                      <a:srgbClr val="0070C0"/>
                    </a:solidFill>
                  </a:tcPr>
                </a:tc>
                <a:extLst>
                  <a:ext uri="{0D108BD9-81ED-4DB2-BD59-A6C34878D82A}">
                    <a16:rowId xmlns:a16="http://schemas.microsoft.com/office/drawing/2014/main" val="1860205053"/>
                  </a:ext>
                </a:extLst>
              </a:tr>
              <a:tr h="1192877">
                <a:tc>
                  <a:txBody>
                    <a:bodyPr/>
                    <a:lstStyle/>
                    <a:p>
                      <a:pPr algn="ctr"/>
                      <a:r>
                        <a:rPr kumimoji="1" lang="en-US" altLang="ja-JP" sz="1600" dirty="0">
                          <a:solidFill>
                            <a:schemeClr val="tx1"/>
                          </a:solidFill>
                          <a:latin typeface="+mn-lt"/>
                          <a:ea typeface="Meiryo UI" panose="020B0604030504040204" pitchFamily="50" charset="-128"/>
                        </a:rPr>
                        <a:t>4</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平場の高さ変更（点・面）の赤矢印が表示されない問題を修正</a:t>
                      </a:r>
                      <a:endParaRPr kumimoji="1" lang="en-US" altLang="ja-JP" sz="1200" b="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平場の</a:t>
                      </a:r>
                      <a:r>
                        <a:rPr kumimoji="1" lang="en-US" altLang="ja-JP" sz="1200" b="0" dirty="0">
                          <a:solidFill>
                            <a:schemeClr val="tx1"/>
                          </a:solidFill>
                          <a:latin typeface="+mn-ea"/>
                          <a:ea typeface="+mn-ea"/>
                        </a:rPr>
                        <a:t>2</a:t>
                      </a:r>
                      <a:r>
                        <a:rPr kumimoji="1" lang="ja-JP" altLang="en-US" sz="1200" b="0" dirty="0">
                          <a:solidFill>
                            <a:schemeClr val="tx1"/>
                          </a:solidFill>
                          <a:latin typeface="+mn-ea"/>
                          <a:ea typeface="+mn-ea"/>
                        </a:rPr>
                        <a:t>回目の編集時に高さ変更（点・面）の赤矢印が表示されない問題を修正しました。これにより、</a:t>
                      </a:r>
                      <a:r>
                        <a:rPr kumimoji="1" lang="en-US" altLang="ja-JP" sz="1200" b="0" dirty="0">
                          <a:solidFill>
                            <a:schemeClr val="tx1"/>
                          </a:solidFill>
                          <a:latin typeface="+mn-ea"/>
                          <a:ea typeface="+mn-ea"/>
                        </a:rPr>
                        <a:t>2</a:t>
                      </a:r>
                      <a:r>
                        <a:rPr kumimoji="1" lang="ja-JP" altLang="en-US" sz="1200" b="0" dirty="0">
                          <a:solidFill>
                            <a:schemeClr val="tx1"/>
                          </a:solidFill>
                          <a:latin typeface="+mn-ea"/>
                          <a:ea typeface="+mn-ea"/>
                        </a:rPr>
                        <a:t>回目以降の編集でも正常に高さ変更用の赤矢印が表示されるようになります。</a:t>
                      </a:r>
                      <a:endParaRPr kumimoji="1" lang="en-US" altLang="ja-JP" sz="12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1461280551"/>
                  </a:ext>
                </a:extLst>
              </a:tr>
              <a:tr h="1480945">
                <a:tc>
                  <a:txBody>
                    <a:bodyPr/>
                    <a:lstStyle/>
                    <a:p>
                      <a:pPr algn="ctr"/>
                      <a:r>
                        <a:rPr kumimoji="1" lang="en-US" altLang="ja-JP" sz="1600" dirty="0">
                          <a:solidFill>
                            <a:schemeClr val="tx1"/>
                          </a:solidFill>
                          <a:latin typeface="+mn-lt"/>
                          <a:ea typeface="Meiryo UI" panose="020B0604030504040204" pitchFamily="50" charset="-128"/>
                        </a:rPr>
                        <a:t>5</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編集状態での二次元図面・基準平面削除時に表示が残る問題を修正</a:t>
                      </a:r>
                      <a:endParaRPr kumimoji="1" lang="en-US" altLang="ja-JP" sz="1200" b="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編集状態の二次元図面・基準平面を削除すると</a:t>
                      </a:r>
                      <a:r>
                        <a:rPr kumimoji="1" lang="en-US" altLang="ja-JP" sz="1200" b="0" dirty="0">
                          <a:solidFill>
                            <a:schemeClr val="tx1"/>
                          </a:solidFill>
                          <a:latin typeface="+mn-ea"/>
                          <a:ea typeface="+mn-ea"/>
                        </a:rPr>
                        <a:t>3D</a:t>
                      </a:r>
                      <a:r>
                        <a:rPr kumimoji="1" lang="ja-JP" altLang="en-US" sz="1200" b="0" dirty="0">
                          <a:solidFill>
                            <a:schemeClr val="tx1"/>
                          </a:solidFill>
                          <a:latin typeface="+mn-ea"/>
                          <a:ea typeface="+mn-ea"/>
                        </a:rPr>
                        <a:t>ビュー上にデータが残る問題を修正しました。本修正により二次元図面・基準平面を削除後、</a:t>
                      </a:r>
                      <a:r>
                        <a:rPr kumimoji="1" lang="en-US" altLang="ja-JP" sz="1200" b="0" dirty="0">
                          <a:solidFill>
                            <a:schemeClr val="tx1"/>
                          </a:solidFill>
                          <a:latin typeface="+mn-ea"/>
                          <a:ea typeface="+mn-ea"/>
                        </a:rPr>
                        <a:t>3D</a:t>
                      </a:r>
                      <a:r>
                        <a:rPr kumimoji="1" lang="ja-JP" altLang="en-US" sz="1200" b="0" dirty="0">
                          <a:solidFill>
                            <a:schemeClr val="tx1"/>
                          </a:solidFill>
                          <a:latin typeface="+mn-ea"/>
                          <a:ea typeface="+mn-ea"/>
                        </a:rPr>
                        <a:t>ビュー上からも正しく削除されます。</a:t>
                      </a:r>
                      <a:endParaRPr kumimoji="1" lang="en-US" altLang="ja-JP" sz="12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2500863237"/>
                  </a:ext>
                </a:extLst>
              </a:tr>
              <a:tr h="1174918">
                <a:tc>
                  <a:txBody>
                    <a:bodyPr/>
                    <a:lstStyle/>
                    <a:p>
                      <a:pPr algn="ctr"/>
                      <a:r>
                        <a:rPr kumimoji="1" lang="en-US" altLang="ja-JP" sz="1600" dirty="0">
                          <a:solidFill>
                            <a:schemeClr val="tx1"/>
                          </a:solidFill>
                          <a:latin typeface="+mn-lt"/>
                          <a:ea typeface="Meiryo UI" panose="020B0604030504040204" pitchFamily="50" charset="-128"/>
                        </a:rPr>
                        <a:t>6</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日本語訳の未設定箇所を修正</a:t>
                      </a:r>
                      <a:endParaRPr kumimoji="1" lang="en-US" altLang="ja-JP" sz="1200" b="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下記の日本語訳の未設定箇所で英語表記を日本語表記に修正しました。</a:t>
                      </a:r>
                      <a:endParaRPr kumimoji="1" lang="en-US" altLang="ja-JP" sz="12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①各種設定の座標系</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②二次元図面の</a:t>
                      </a:r>
                      <a:r>
                        <a:rPr kumimoji="1" lang="en-US" altLang="ja-JP" sz="1200" b="0" dirty="0">
                          <a:solidFill>
                            <a:schemeClr val="tx1"/>
                          </a:solidFill>
                          <a:latin typeface="+mn-ea"/>
                          <a:ea typeface="+mn-ea"/>
                        </a:rPr>
                        <a:t>2</a:t>
                      </a:r>
                      <a:r>
                        <a:rPr kumimoji="1" lang="ja-JP" altLang="en-US" sz="1200" b="0" dirty="0">
                          <a:solidFill>
                            <a:schemeClr val="tx1"/>
                          </a:solidFill>
                          <a:latin typeface="+mn-ea"/>
                          <a:ea typeface="+mn-ea"/>
                        </a:rPr>
                        <a:t>点合わせのスナックバー、ダイアログ</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③基準平面追加時の右クリックメニュー</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④</a:t>
                      </a:r>
                      <a:r>
                        <a:rPr kumimoji="1" lang="en-US" altLang="ja-JP" sz="1200" b="0" dirty="0">
                          <a:solidFill>
                            <a:schemeClr val="tx1"/>
                          </a:solidFill>
                          <a:latin typeface="+mn-ea"/>
                          <a:ea typeface="+mn-ea"/>
                        </a:rPr>
                        <a:t>Smart Construction Dashboard </a:t>
                      </a:r>
                      <a:r>
                        <a:rPr kumimoji="1" lang="ja-JP" altLang="en-US" sz="1200" b="0" dirty="0">
                          <a:solidFill>
                            <a:schemeClr val="tx1"/>
                          </a:solidFill>
                          <a:latin typeface="+mn-ea"/>
                          <a:ea typeface="+mn-ea"/>
                        </a:rPr>
                        <a:t>からデータ取り込みの測量データリスト</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⑤座標値を空白とした際のメッセージ</a:t>
                      </a:r>
                      <a:endParaRPr kumimoji="1" lang="en-US" altLang="ja-JP" sz="12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3510497852"/>
                  </a:ext>
                </a:extLst>
              </a:tr>
            </a:tbl>
          </a:graphicData>
        </a:graphic>
      </p:graphicFrame>
    </p:spTree>
    <p:extLst>
      <p:ext uri="{BB962C8B-B14F-4D97-AF65-F5344CB8AC3E}">
        <p14:creationId xmlns:p14="http://schemas.microsoft.com/office/powerpoint/2010/main" val="362435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75189-DE80-B909-0C16-B9D95DF0094F}"/>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8B72DB5-267E-BC04-C247-0887F6A608CA}"/>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10" name="表 5">
            <a:extLst>
              <a:ext uri="{FF2B5EF4-FFF2-40B4-BE49-F238E27FC236}">
                <a16:creationId xmlns:a16="http://schemas.microsoft.com/office/drawing/2014/main" id="{D70AC3A9-6ACF-1C10-E0FE-B1709FFCF44C}"/>
              </a:ext>
            </a:extLst>
          </p:cNvPr>
          <p:cNvGraphicFramePr>
            <a:graphicFrameLocks noGrp="1"/>
          </p:cNvGraphicFramePr>
          <p:nvPr>
            <p:extLst>
              <p:ext uri="{D42A27DB-BD31-4B8C-83A1-F6EECF244321}">
                <p14:modId xmlns:p14="http://schemas.microsoft.com/office/powerpoint/2010/main" val="2134788727"/>
              </p:ext>
            </p:extLst>
          </p:nvPr>
        </p:nvGraphicFramePr>
        <p:xfrm>
          <a:off x="497711" y="863328"/>
          <a:ext cx="11547985" cy="5670822"/>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850809">
                  <a:extLst>
                    <a:ext uri="{9D8B030D-6E8A-4147-A177-3AD203B41FA5}">
                      <a16:colId xmlns:a16="http://schemas.microsoft.com/office/drawing/2014/main" val="134053511"/>
                    </a:ext>
                  </a:extLst>
                </a:gridCol>
                <a:gridCol w="8955655">
                  <a:extLst>
                    <a:ext uri="{9D8B030D-6E8A-4147-A177-3AD203B41FA5}">
                      <a16:colId xmlns:a16="http://schemas.microsoft.com/office/drawing/2014/main" val="3343669445"/>
                    </a:ext>
                  </a:extLst>
                </a:gridCol>
              </a:tblGrid>
              <a:tr h="374153">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a:solidFill>
                            <a:schemeClr val="bg1"/>
                          </a:solidFill>
                          <a:latin typeface="+mn-ea"/>
                          <a:ea typeface="+mn-ea"/>
                        </a:rPr>
                        <a:t>概要</a:t>
                      </a:r>
                      <a:endParaRPr kumimoji="1" lang="ja-JP" altLang="en-US" sz="1400" b="1" dirty="0">
                        <a:solidFill>
                          <a:schemeClr val="bg1"/>
                        </a:solidFill>
                        <a:latin typeface="+mn-ea"/>
                        <a:ea typeface="+mn-ea"/>
                      </a:endParaRPr>
                    </a:p>
                  </a:txBody>
                  <a:tcPr anchor="ctr">
                    <a:solidFill>
                      <a:srgbClr val="0070C0"/>
                    </a:solidFill>
                  </a:tcPr>
                </a:tc>
                <a:extLst>
                  <a:ext uri="{0D108BD9-81ED-4DB2-BD59-A6C34878D82A}">
                    <a16:rowId xmlns:a16="http://schemas.microsoft.com/office/drawing/2014/main" val="1860205053"/>
                  </a:ext>
                </a:extLst>
              </a:tr>
              <a:tr h="5296669">
                <a:tc>
                  <a:txBody>
                    <a:bodyPr/>
                    <a:lstStyle/>
                    <a:p>
                      <a:pPr algn="ctr"/>
                      <a:r>
                        <a:rPr kumimoji="1" lang="en-US" altLang="ja-JP" sz="1600" dirty="0">
                          <a:solidFill>
                            <a:schemeClr val="tx1"/>
                          </a:solidFill>
                          <a:latin typeface="+mn-ea"/>
                          <a:ea typeface="+mn-ea"/>
                        </a:rPr>
                        <a:t>1</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機能改善</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Las</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の最新フォーマット</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ver1.4</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への対応</a:t>
                      </a:r>
                      <a:endParaRPr kumimoji="1" lang="en-US" altLang="ja-JP" sz="1600" b="0" i="0" kern="1200" dirty="0">
                        <a:solidFill>
                          <a:schemeClr val="tx1"/>
                        </a:solidFill>
                        <a:effectLst/>
                        <a:latin typeface="+mn-lt"/>
                        <a:ea typeface="+mn-ea"/>
                        <a:cs typeface="+mn-cs"/>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a:t>
                      </a:r>
                      <a:r>
                        <a:rPr kumimoji="1" lang="en-US" altLang="ja-JP" sz="1600" b="0" dirty="0">
                          <a:solidFill>
                            <a:schemeClr val="tx1"/>
                          </a:solidFill>
                          <a:latin typeface="+mn-ea"/>
                          <a:ea typeface="+mn-ea"/>
                        </a:rPr>
                        <a:t>LAS</a:t>
                      </a:r>
                      <a:r>
                        <a:rPr kumimoji="1" lang="ja-JP" altLang="en-US" sz="1600" b="0" dirty="0">
                          <a:solidFill>
                            <a:schemeClr val="tx1"/>
                          </a:solidFill>
                          <a:latin typeface="+mn-ea"/>
                          <a:ea typeface="+mn-ea"/>
                        </a:rPr>
                        <a:t>フォーマットの最新仕様である </a:t>
                      </a:r>
                      <a:r>
                        <a:rPr kumimoji="1" lang="en-US" altLang="ja-JP" sz="1600" b="0" dirty="0">
                          <a:solidFill>
                            <a:schemeClr val="tx1"/>
                          </a:solidFill>
                          <a:latin typeface="+mn-ea"/>
                          <a:ea typeface="+mn-ea"/>
                        </a:rPr>
                        <a:t>Version 1.4 </a:t>
                      </a:r>
                      <a:r>
                        <a:rPr kumimoji="1" lang="ja-JP" altLang="en-US" sz="1600" b="0" dirty="0">
                          <a:solidFill>
                            <a:schemeClr val="tx1"/>
                          </a:solidFill>
                          <a:latin typeface="+mn-ea"/>
                          <a:ea typeface="+mn-ea"/>
                        </a:rPr>
                        <a:t>に対応しました。これにより、</a:t>
                      </a:r>
                      <a:r>
                        <a:rPr kumimoji="1" lang="en-US" altLang="ja-JP" sz="1600" b="0" dirty="0">
                          <a:solidFill>
                            <a:schemeClr val="tx1"/>
                          </a:solidFill>
                          <a:latin typeface="+mn-ea"/>
                          <a:ea typeface="+mn-ea"/>
                        </a:rPr>
                        <a:t>ver1.4</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の</a:t>
                      </a:r>
                      <a:r>
                        <a:rPr kumimoji="1" lang="en-US" altLang="ja-JP" sz="1600" b="0" dirty="0">
                          <a:solidFill>
                            <a:schemeClr val="tx1"/>
                          </a:solidFill>
                          <a:latin typeface="+mn-ea"/>
                          <a:ea typeface="+mn-ea"/>
                        </a:rPr>
                        <a:t>LAS</a:t>
                      </a:r>
                      <a:r>
                        <a:rPr kumimoji="1" lang="ja-JP" altLang="en-US" sz="1600" b="0" dirty="0">
                          <a:solidFill>
                            <a:schemeClr val="tx1"/>
                          </a:solidFill>
                          <a:latin typeface="+mn-ea"/>
                          <a:ea typeface="+mn-ea"/>
                        </a:rPr>
                        <a:t>データをアップロードして使用することが可能になります。</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1817764507"/>
                  </a:ext>
                </a:extLst>
              </a:tr>
            </a:tbl>
          </a:graphicData>
        </a:graphic>
      </p:graphicFrame>
      <p:pic>
        <p:nvPicPr>
          <p:cNvPr id="9" name="図 8">
            <a:extLst>
              <a:ext uri="{FF2B5EF4-FFF2-40B4-BE49-F238E27FC236}">
                <a16:creationId xmlns:a16="http://schemas.microsoft.com/office/drawing/2014/main" id="{5A203CBF-B1A2-F64A-1C1B-E278F2D36633}"/>
              </a:ext>
            </a:extLst>
          </p:cNvPr>
          <p:cNvPicPr>
            <a:picLocks noChangeAspect="1"/>
          </p:cNvPicPr>
          <p:nvPr/>
        </p:nvPicPr>
        <p:blipFill>
          <a:blip r:embed="rId2"/>
          <a:stretch>
            <a:fillRect/>
          </a:stretch>
        </p:blipFill>
        <p:spPr>
          <a:xfrm>
            <a:off x="3287486" y="2506567"/>
            <a:ext cx="8264434" cy="2842841"/>
          </a:xfrm>
          <a:prstGeom prst="rect">
            <a:avLst/>
          </a:prstGeom>
        </p:spPr>
      </p:pic>
      <p:sp>
        <p:nvSpPr>
          <p:cNvPr id="4" name="正方形/長方形 3">
            <a:extLst>
              <a:ext uri="{FF2B5EF4-FFF2-40B4-BE49-F238E27FC236}">
                <a16:creationId xmlns:a16="http://schemas.microsoft.com/office/drawing/2014/main" id="{E9A58419-3661-AE68-8D9B-B3DFB0ECDF58}"/>
              </a:ext>
            </a:extLst>
          </p:cNvPr>
          <p:cNvSpPr/>
          <p:nvPr/>
        </p:nvSpPr>
        <p:spPr>
          <a:xfrm>
            <a:off x="8795657" y="5718433"/>
            <a:ext cx="2560320" cy="76635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t>LAS</a:t>
            </a:r>
            <a:r>
              <a:rPr kumimoji="1" lang="ja-JP" altLang="en-US" sz="1200" b="1" dirty="0"/>
              <a:t>の</a:t>
            </a:r>
            <a:r>
              <a:rPr kumimoji="1" lang="en-US" altLang="ja-JP" sz="1200" b="1" dirty="0"/>
              <a:t>Version1.4</a:t>
            </a:r>
            <a:r>
              <a:rPr kumimoji="1" lang="ja-JP" altLang="en-US" sz="1200" b="1" dirty="0"/>
              <a:t>のデータ</a:t>
            </a:r>
            <a:endParaRPr kumimoji="1" lang="en-US" altLang="ja-JP" sz="1200" b="1" dirty="0"/>
          </a:p>
          <a:p>
            <a:pPr algn="ctr"/>
            <a:r>
              <a:rPr kumimoji="1" lang="ja-JP" altLang="en-US" sz="1200" b="1" dirty="0"/>
              <a:t>を使用可能</a:t>
            </a:r>
          </a:p>
        </p:txBody>
      </p:sp>
    </p:spTree>
    <p:extLst>
      <p:ext uri="{BB962C8B-B14F-4D97-AF65-F5344CB8AC3E}">
        <p14:creationId xmlns:p14="http://schemas.microsoft.com/office/powerpoint/2010/main" val="208736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75189-DE80-B909-0C16-B9D95DF0094F}"/>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8B72DB5-267E-BC04-C247-0887F6A608CA}"/>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10" name="表 5">
            <a:extLst>
              <a:ext uri="{FF2B5EF4-FFF2-40B4-BE49-F238E27FC236}">
                <a16:creationId xmlns:a16="http://schemas.microsoft.com/office/drawing/2014/main" id="{D70AC3A9-6ACF-1C10-E0FE-B1709FFCF44C}"/>
              </a:ext>
            </a:extLst>
          </p:cNvPr>
          <p:cNvGraphicFramePr>
            <a:graphicFrameLocks noGrp="1"/>
          </p:cNvGraphicFramePr>
          <p:nvPr>
            <p:extLst>
              <p:ext uri="{D42A27DB-BD31-4B8C-83A1-F6EECF244321}">
                <p14:modId xmlns:p14="http://schemas.microsoft.com/office/powerpoint/2010/main" val="2459171165"/>
              </p:ext>
            </p:extLst>
          </p:nvPr>
        </p:nvGraphicFramePr>
        <p:xfrm>
          <a:off x="497711" y="863328"/>
          <a:ext cx="11547985" cy="5670822"/>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850809">
                  <a:extLst>
                    <a:ext uri="{9D8B030D-6E8A-4147-A177-3AD203B41FA5}">
                      <a16:colId xmlns:a16="http://schemas.microsoft.com/office/drawing/2014/main" val="134053511"/>
                    </a:ext>
                  </a:extLst>
                </a:gridCol>
                <a:gridCol w="8955655">
                  <a:extLst>
                    <a:ext uri="{9D8B030D-6E8A-4147-A177-3AD203B41FA5}">
                      <a16:colId xmlns:a16="http://schemas.microsoft.com/office/drawing/2014/main" val="3343669445"/>
                    </a:ext>
                  </a:extLst>
                </a:gridCol>
              </a:tblGrid>
              <a:tr h="374153">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a:solidFill>
                            <a:schemeClr val="bg1"/>
                          </a:solidFill>
                          <a:latin typeface="+mn-ea"/>
                          <a:ea typeface="+mn-ea"/>
                        </a:rPr>
                        <a:t>概要</a:t>
                      </a:r>
                      <a:endParaRPr kumimoji="1" lang="ja-JP" altLang="en-US" sz="1400" b="1" dirty="0">
                        <a:solidFill>
                          <a:schemeClr val="bg1"/>
                        </a:solidFill>
                        <a:latin typeface="+mn-ea"/>
                        <a:ea typeface="+mn-ea"/>
                      </a:endParaRPr>
                    </a:p>
                  </a:txBody>
                  <a:tcPr anchor="ctr">
                    <a:solidFill>
                      <a:srgbClr val="0070C0"/>
                    </a:solidFill>
                  </a:tcPr>
                </a:tc>
                <a:extLst>
                  <a:ext uri="{0D108BD9-81ED-4DB2-BD59-A6C34878D82A}">
                    <a16:rowId xmlns:a16="http://schemas.microsoft.com/office/drawing/2014/main" val="1860205053"/>
                  </a:ext>
                </a:extLst>
              </a:tr>
              <a:tr h="5296669">
                <a:tc>
                  <a:txBody>
                    <a:bodyPr/>
                    <a:lstStyle/>
                    <a:p>
                      <a:pPr algn="ctr"/>
                      <a:r>
                        <a:rPr kumimoji="1" lang="en-US" altLang="ja-JP" sz="1600" dirty="0">
                          <a:solidFill>
                            <a:schemeClr val="tx1"/>
                          </a:solidFill>
                          <a:latin typeface="+mn-ea"/>
                          <a:ea typeface="+mn-ea"/>
                        </a:rPr>
                        <a:t>2</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機能改善</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オブジェクト新規作成時に自動で土量計算するように改善</a:t>
                      </a:r>
                      <a:endParaRPr kumimoji="1" lang="en-US" altLang="ja-JP" sz="1600" b="0" i="0" kern="1200" dirty="0">
                        <a:solidFill>
                          <a:schemeClr val="tx1"/>
                        </a:solidFill>
                        <a:effectLst/>
                        <a:latin typeface="+mn-lt"/>
                        <a:ea typeface="+mn-ea"/>
                        <a:cs typeface="+mn-cs"/>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詳細：オブジェクトを新規作成した際に、自動で土量計算が行われるようになりました。</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これまでは編集時に手動で土量計算を実行する必要がありましたが、新規作成直後に</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自動計算されるため、すぐに土量を確認できます。なお、現状ではオブジェクト形状を</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変更した際には自動計算されないため、手動で再計算する必要があります。</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1817764507"/>
                  </a:ext>
                </a:extLst>
              </a:tr>
            </a:tbl>
          </a:graphicData>
        </a:graphic>
      </p:graphicFrame>
      <p:grpSp>
        <p:nvGrpSpPr>
          <p:cNvPr id="3" name="グループ化 2">
            <a:extLst>
              <a:ext uri="{FF2B5EF4-FFF2-40B4-BE49-F238E27FC236}">
                <a16:creationId xmlns:a16="http://schemas.microsoft.com/office/drawing/2014/main" id="{73BF882E-6EF0-11AC-10BC-B0A637E7C245}"/>
              </a:ext>
            </a:extLst>
          </p:cNvPr>
          <p:cNvGrpSpPr/>
          <p:nvPr/>
        </p:nvGrpSpPr>
        <p:grpSpPr>
          <a:xfrm>
            <a:off x="3631735" y="2524263"/>
            <a:ext cx="7889704" cy="3719781"/>
            <a:chOff x="0" y="0"/>
            <a:chExt cx="6530906" cy="3067316"/>
          </a:xfrm>
        </p:grpSpPr>
        <p:pic>
          <p:nvPicPr>
            <p:cNvPr id="4" name="図 3">
              <a:extLst>
                <a:ext uri="{FF2B5EF4-FFF2-40B4-BE49-F238E27FC236}">
                  <a16:creationId xmlns:a16="http://schemas.microsoft.com/office/drawing/2014/main" id="{42087ABE-9656-B934-7EC0-4BDE5A14DA3A}"/>
                </a:ext>
              </a:extLst>
            </p:cNvPr>
            <p:cNvPicPr>
              <a:picLocks noChangeAspect="1"/>
            </p:cNvPicPr>
            <p:nvPr/>
          </p:nvPicPr>
          <p:blipFill>
            <a:blip r:embed="rId2"/>
            <a:stretch>
              <a:fillRect/>
            </a:stretch>
          </p:blipFill>
          <p:spPr>
            <a:xfrm>
              <a:off x="0" y="0"/>
              <a:ext cx="6530906" cy="3067316"/>
            </a:xfrm>
            <a:prstGeom prst="rect">
              <a:avLst/>
            </a:prstGeom>
          </p:spPr>
        </p:pic>
        <p:sp>
          <p:nvSpPr>
            <p:cNvPr id="5" name="正方形/長方形 4">
              <a:extLst>
                <a:ext uri="{FF2B5EF4-FFF2-40B4-BE49-F238E27FC236}">
                  <a16:creationId xmlns:a16="http://schemas.microsoft.com/office/drawing/2014/main" id="{B62631B2-411F-CCCE-2EB2-09A77AA1CF66}"/>
                </a:ext>
              </a:extLst>
            </p:cNvPr>
            <p:cNvSpPr/>
            <p:nvPr/>
          </p:nvSpPr>
          <p:spPr>
            <a:xfrm>
              <a:off x="369570" y="1882140"/>
              <a:ext cx="2579370" cy="11811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sp>
        <p:nvSpPr>
          <p:cNvPr id="6" name="正方形/長方形 5">
            <a:extLst>
              <a:ext uri="{FF2B5EF4-FFF2-40B4-BE49-F238E27FC236}">
                <a16:creationId xmlns:a16="http://schemas.microsoft.com/office/drawing/2014/main" id="{44339634-B0C0-EEF2-3855-1E32F43415C5}"/>
              </a:ext>
            </a:extLst>
          </p:cNvPr>
          <p:cNvSpPr/>
          <p:nvPr/>
        </p:nvSpPr>
        <p:spPr>
          <a:xfrm>
            <a:off x="7359684" y="5239565"/>
            <a:ext cx="2560320" cy="76635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オブジェクトの新規作成時に</a:t>
            </a:r>
            <a:endParaRPr kumimoji="1" lang="en-US" altLang="ja-JP" sz="1200" b="1" dirty="0"/>
          </a:p>
          <a:p>
            <a:pPr algn="ctr"/>
            <a:r>
              <a:rPr kumimoji="1" lang="ja-JP" altLang="en-US" sz="1200" b="1" dirty="0"/>
              <a:t>自動で土量が計算される</a:t>
            </a:r>
          </a:p>
        </p:txBody>
      </p:sp>
    </p:spTree>
    <p:extLst>
      <p:ext uri="{BB962C8B-B14F-4D97-AF65-F5344CB8AC3E}">
        <p14:creationId xmlns:p14="http://schemas.microsoft.com/office/powerpoint/2010/main" val="1098592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75189-DE80-B909-0C16-B9D95DF0094F}"/>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8B72DB5-267E-BC04-C247-0887F6A608CA}"/>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10" name="表 5">
            <a:extLst>
              <a:ext uri="{FF2B5EF4-FFF2-40B4-BE49-F238E27FC236}">
                <a16:creationId xmlns:a16="http://schemas.microsoft.com/office/drawing/2014/main" id="{D70AC3A9-6ACF-1C10-E0FE-B1709FFCF44C}"/>
              </a:ext>
            </a:extLst>
          </p:cNvPr>
          <p:cNvGraphicFramePr>
            <a:graphicFrameLocks noGrp="1"/>
          </p:cNvGraphicFramePr>
          <p:nvPr>
            <p:extLst>
              <p:ext uri="{D42A27DB-BD31-4B8C-83A1-F6EECF244321}">
                <p14:modId xmlns:p14="http://schemas.microsoft.com/office/powerpoint/2010/main" val="3893626333"/>
              </p:ext>
            </p:extLst>
          </p:nvPr>
        </p:nvGraphicFramePr>
        <p:xfrm>
          <a:off x="497711" y="863328"/>
          <a:ext cx="11547985" cy="5670822"/>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850809">
                  <a:extLst>
                    <a:ext uri="{9D8B030D-6E8A-4147-A177-3AD203B41FA5}">
                      <a16:colId xmlns:a16="http://schemas.microsoft.com/office/drawing/2014/main" val="134053511"/>
                    </a:ext>
                  </a:extLst>
                </a:gridCol>
                <a:gridCol w="8955655">
                  <a:extLst>
                    <a:ext uri="{9D8B030D-6E8A-4147-A177-3AD203B41FA5}">
                      <a16:colId xmlns:a16="http://schemas.microsoft.com/office/drawing/2014/main" val="3343669445"/>
                    </a:ext>
                  </a:extLst>
                </a:gridCol>
              </a:tblGrid>
              <a:tr h="374153">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a:solidFill>
                            <a:schemeClr val="bg1"/>
                          </a:solidFill>
                          <a:latin typeface="+mn-ea"/>
                          <a:ea typeface="+mn-ea"/>
                        </a:rPr>
                        <a:t>概要</a:t>
                      </a:r>
                      <a:endParaRPr kumimoji="1" lang="ja-JP" altLang="en-US" sz="1400" b="1" dirty="0">
                        <a:solidFill>
                          <a:schemeClr val="bg1"/>
                        </a:solidFill>
                        <a:latin typeface="+mn-ea"/>
                        <a:ea typeface="+mn-ea"/>
                      </a:endParaRPr>
                    </a:p>
                  </a:txBody>
                  <a:tcPr anchor="ctr">
                    <a:solidFill>
                      <a:srgbClr val="0070C0"/>
                    </a:solidFill>
                  </a:tcPr>
                </a:tc>
                <a:extLst>
                  <a:ext uri="{0D108BD9-81ED-4DB2-BD59-A6C34878D82A}">
                    <a16:rowId xmlns:a16="http://schemas.microsoft.com/office/drawing/2014/main" val="1860205053"/>
                  </a:ext>
                </a:extLst>
              </a:tr>
              <a:tr h="5296669">
                <a:tc>
                  <a:txBody>
                    <a:bodyPr/>
                    <a:lstStyle/>
                    <a:p>
                      <a:pPr algn="ctr"/>
                      <a:r>
                        <a:rPr kumimoji="1" lang="en-US" altLang="ja-JP" sz="1600" dirty="0">
                          <a:solidFill>
                            <a:schemeClr val="tx1"/>
                          </a:solidFill>
                          <a:latin typeface="+mn-ea"/>
                          <a:ea typeface="+mn-ea"/>
                        </a:rPr>
                        <a:t>3</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a:t>
                      </a:r>
                      <a:r>
                        <a:rPr kumimoji="1" lang="en-US" altLang="ja-JP" sz="1600" b="0" dirty="0">
                          <a:solidFill>
                            <a:schemeClr val="tx1"/>
                          </a:solidFill>
                          <a:latin typeface="+mn-ea"/>
                          <a:ea typeface="+mn-ea"/>
                        </a:rPr>
                        <a:t>LAS</a:t>
                      </a:r>
                      <a:r>
                        <a:rPr kumimoji="1" lang="ja-JP" altLang="en-US" sz="1600" b="0" dirty="0">
                          <a:solidFill>
                            <a:schemeClr val="tx1"/>
                          </a:solidFill>
                          <a:latin typeface="+mn-ea"/>
                          <a:ea typeface="+mn-ea"/>
                        </a:rPr>
                        <a:t>形式の測量データで表示位置がずれる問題を修正</a:t>
                      </a:r>
                      <a:endParaRPr kumimoji="1" lang="en-US" altLang="ja-JP" sz="1600" b="0" i="0" kern="1200" dirty="0">
                        <a:solidFill>
                          <a:schemeClr val="tx1"/>
                        </a:solidFill>
                        <a:effectLst/>
                        <a:latin typeface="+mn-lt"/>
                        <a:ea typeface="+mn-ea"/>
                        <a:cs typeface="+mn-cs"/>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a:t>
                      </a:r>
                      <a:r>
                        <a:rPr kumimoji="1" lang="en-US" altLang="ja-JP" sz="1600" b="0" dirty="0">
                          <a:solidFill>
                            <a:schemeClr val="tx1"/>
                          </a:solidFill>
                          <a:latin typeface="+mn-ea"/>
                          <a:ea typeface="+mn-ea"/>
                        </a:rPr>
                        <a:t>LAS</a:t>
                      </a:r>
                      <a:r>
                        <a:rPr kumimoji="1" lang="ja-JP" altLang="en-US" sz="1600" b="0" dirty="0">
                          <a:solidFill>
                            <a:schemeClr val="tx1"/>
                          </a:solidFill>
                          <a:latin typeface="+mn-ea"/>
                          <a:ea typeface="+mn-ea"/>
                        </a:rPr>
                        <a:t>形式の測量データをアップロードすると、</a:t>
                      </a:r>
                      <a:r>
                        <a:rPr kumimoji="1" lang="en-US" altLang="ja-JP" sz="1600" b="0" dirty="0">
                          <a:solidFill>
                            <a:schemeClr val="tx1"/>
                          </a:solidFill>
                          <a:latin typeface="+mn-ea"/>
                          <a:ea typeface="+mn-ea"/>
                        </a:rPr>
                        <a:t>Dashboard</a:t>
                      </a:r>
                      <a:r>
                        <a:rPr kumimoji="1" lang="ja-JP" altLang="en-US" sz="1600" b="0" dirty="0">
                          <a:solidFill>
                            <a:schemeClr val="tx1"/>
                          </a:solidFill>
                          <a:latin typeface="+mn-ea"/>
                          <a:ea typeface="+mn-ea"/>
                        </a:rPr>
                        <a:t>側と比べ表示位置が</a:t>
                      </a:r>
                      <a:endParaRPr kumimoji="1" lang="en-US" altLang="ja-JP" sz="16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00" b="0" dirty="0">
                          <a:solidFill>
                            <a:schemeClr val="tx1"/>
                          </a:solidFill>
                          <a:latin typeface="+mn-ea"/>
                          <a:ea typeface="+mn-ea"/>
                        </a:rPr>
                        <a:t>　　　　ずれる問題を修正しました。</a:t>
                      </a:r>
                      <a:endParaRPr kumimoji="1" lang="en-US" altLang="ja-JP" sz="16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00" b="0" dirty="0">
                          <a:solidFill>
                            <a:schemeClr val="tx1"/>
                          </a:solidFill>
                          <a:latin typeface="+mn-ea"/>
                          <a:ea typeface="+mn-ea"/>
                        </a:rPr>
                        <a:t>　　　　本修正により測量データの表示位置が</a:t>
                      </a:r>
                      <a:r>
                        <a:rPr kumimoji="1" lang="en-US" altLang="ja-JP" sz="1600" b="0" dirty="0">
                          <a:solidFill>
                            <a:schemeClr val="tx1"/>
                          </a:solidFill>
                          <a:latin typeface="+mn-ea"/>
                          <a:ea typeface="+mn-ea"/>
                        </a:rPr>
                        <a:t>Dashboard</a:t>
                      </a:r>
                      <a:r>
                        <a:rPr kumimoji="1" lang="ja-JP" altLang="en-US" sz="1600" b="0" dirty="0">
                          <a:solidFill>
                            <a:schemeClr val="tx1"/>
                          </a:solidFill>
                          <a:latin typeface="+mn-ea"/>
                          <a:ea typeface="+mn-ea"/>
                        </a:rPr>
                        <a:t>と同じく正しい位置に表示されます。</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1817764507"/>
                  </a:ext>
                </a:extLst>
              </a:tr>
            </a:tbl>
          </a:graphicData>
        </a:graphic>
      </p:graphicFrame>
      <p:pic>
        <p:nvPicPr>
          <p:cNvPr id="4" name="図 3" descr="グラフィカル ユーザー インターフェイス, Web サイト&#10;&#10;AI 生成コンテンツは誤りを含む可能性があります。">
            <a:extLst>
              <a:ext uri="{FF2B5EF4-FFF2-40B4-BE49-F238E27FC236}">
                <a16:creationId xmlns:a16="http://schemas.microsoft.com/office/drawing/2014/main" id="{4A1AC0FA-46F2-5FD1-68AD-B6FA8799BBBE}"/>
              </a:ext>
            </a:extLst>
          </p:cNvPr>
          <p:cNvPicPr>
            <a:picLocks noChangeAspect="1"/>
          </p:cNvPicPr>
          <p:nvPr/>
        </p:nvPicPr>
        <p:blipFill>
          <a:blip r:embed="rId2"/>
          <a:stretch>
            <a:fillRect/>
          </a:stretch>
        </p:blipFill>
        <p:spPr>
          <a:xfrm>
            <a:off x="4580708" y="2307360"/>
            <a:ext cx="5643155" cy="4165990"/>
          </a:xfrm>
          <a:prstGeom prst="rect">
            <a:avLst/>
          </a:prstGeom>
        </p:spPr>
      </p:pic>
      <p:sp>
        <p:nvSpPr>
          <p:cNvPr id="5" name="楕円 4">
            <a:extLst>
              <a:ext uri="{FF2B5EF4-FFF2-40B4-BE49-F238E27FC236}">
                <a16:creationId xmlns:a16="http://schemas.microsoft.com/office/drawing/2014/main" id="{9329AC9B-78FF-7485-D222-8BD23C079F7C}"/>
              </a:ext>
            </a:extLst>
          </p:cNvPr>
          <p:cNvSpPr/>
          <p:nvPr/>
        </p:nvSpPr>
        <p:spPr>
          <a:xfrm>
            <a:off x="7887770" y="3301943"/>
            <a:ext cx="1125601" cy="513806"/>
          </a:xfrm>
          <a:prstGeom prst="ellipse">
            <a:avLst/>
          </a:prstGeom>
          <a:noFill/>
          <a:ln w="3810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6" name="正方形/長方形 5">
            <a:extLst>
              <a:ext uri="{FF2B5EF4-FFF2-40B4-BE49-F238E27FC236}">
                <a16:creationId xmlns:a16="http://schemas.microsoft.com/office/drawing/2014/main" id="{CE69266A-C049-7F49-95CE-8B7D9A924B6A}"/>
              </a:ext>
            </a:extLst>
          </p:cNvPr>
          <p:cNvSpPr/>
          <p:nvPr/>
        </p:nvSpPr>
        <p:spPr>
          <a:xfrm>
            <a:off x="7962416" y="3841876"/>
            <a:ext cx="4051227" cy="51380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標高がずれて正しい位置に表示されない</a:t>
            </a:r>
            <a:endParaRPr kumimoji="1" lang="en-US" altLang="ja-JP" sz="1200" b="1" dirty="0"/>
          </a:p>
          <a:p>
            <a:pPr algn="ctr"/>
            <a:r>
              <a:rPr kumimoji="1" lang="ja-JP" altLang="en-US" sz="1200" b="1" dirty="0"/>
              <a:t>→</a:t>
            </a:r>
            <a:r>
              <a:rPr kumimoji="1" lang="en-US" altLang="ja-JP" sz="1200" b="1" dirty="0"/>
              <a:t>Dashboard</a:t>
            </a:r>
            <a:r>
              <a:rPr kumimoji="1" lang="ja-JP" altLang="en-US" sz="1200" b="1" dirty="0"/>
              <a:t>同様に正しい位置に表示されるように改修</a:t>
            </a:r>
          </a:p>
        </p:txBody>
      </p:sp>
    </p:spTree>
    <p:extLst>
      <p:ext uri="{BB962C8B-B14F-4D97-AF65-F5344CB8AC3E}">
        <p14:creationId xmlns:p14="http://schemas.microsoft.com/office/powerpoint/2010/main" val="2129006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8F929-2290-92EF-80C2-EF237A0C0264}"/>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86CC8717-C783-C2EB-7C12-E9519FEAC6A3}"/>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10" name="表 5">
            <a:extLst>
              <a:ext uri="{FF2B5EF4-FFF2-40B4-BE49-F238E27FC236}">
                <a16:creationId xmlns:a16="http://schemas.microsoft.com/office/drawing/2014/main" id="{F63B2E66-2F71-1F4F-4A07-5006E6EAC145}"/>
              </a:ext>
            </a:extLst>
          </p:cNvPr>
          <p:cNvGraphicFramePr>
            <a:graphicFrameLocks noGrp="1"/>
          </p:cNvGraphicFramePr>
          <p:nvPr>
            <p:extLst>
              <p:ext uri="{D42A27DB-BD31-4B8C-83A1-F6EECF244321}">
                <p14:modId xmlns:p14="http://schemas.microsoft.com/office/powerpoint/2010/main" val="1873551061"/>
              </p:ext>
            </p:extLst>
          </p:nvPr>
        </p:nvGraphicFramePr>
        <p:xfrm>
          <a:off x="497711" y="863328"/>
          <a:ext cx="11547985" cy="5670822"/>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850809">
                  <a:extLst>
                    <a:ext uri="{9D8B030D-6E8A-4147-A177-3AD203B41FA5}">
                      <a16:colId xmlns:a16="http://schemas.microsoft.com/office/drawing/2014/main" val="134053511"/>
                    </a:ext>
                  </a:extLst>
                </a:gridCol>
                <a:gridCol w="8955655">
                  <a:extLst>
                    <a:ext uri="{9D8B030D-6E8A-4147-A177-3AD203B41FA5}">
                      <a16:colId xmlns:a16="http://schemas.microsoft.com/office/drawing/2014/main" val="3343669445"/>
                    </a:ext>
                  </a:extLst>
                </a:gridCol>
              </a:tblGrid>
              <a:tr h="374153">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a:solidFill>
                            <a:schemeClr val="bg1"/>
                          </a:solidFill>
                          <a:latin typeface="+mn-ea"/>
                          <a:ea typeface="+mn-ea"/>
                        </a:rPr>
                        <a:t>概要</a:t>
                      </a:r>
                      <a:endParaRPr kumimoji="1" lang="ja-JP" altLang="en-US" sz="1400" b="1" dirty="0">
                        <a:solidFill>
                          <a:schemeClr val="bg1"/>
                        </a:solidFill>
                        <a:latin typeface="+mn-ea"/>
                        <a:ea typeface="+mn-ea"/>
                      </a:endParaRPr>
                    </a:p>
                  </a:txBody>
                  <a:tcPr anchor="ctr">
                    <a:solidFill>
                      <a:srgbClr val="0070C0"/>
                    </a:solidFill>
                  </a:tcPr>
                </a:tc>
                <a:extLst>
                  <a:ext uri="{0D108BD9-81ED-4DB2-BD59-A6C34878D82A}">
                    <a16:rowId xmlns:a16="http://schemas.microsoft.com/office/drawing/2014/main" val="1860205053"/>
                  </a:ext>
                </a:extLst>
              </a:tr>
              <a:tr h="5296669">
                <a:tc>
                  <a:txBody>
                    <a:bodyPr/>
                    <a:lstStyle/>
                    <a:p>
                      <a:pPr algn="ctr"/>
                      <a:r>
                        <a:rPr kumimoji="1" lang="en-US" altLang="ja-JP" sz="1600" dirty="0">
                          <a:solidFill>
                            <a:schemeClr val="tx1"/>
                          </a:solidFill>
                          <a:latin typeface="+mn-ea"/>
                          <a:ea typeface="+mn-ea"/>
                        </a:rPr>
                        <a:t>4</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概要：平場の高さ変更（点・面）の赤矢印が表示されない問題を修正</a:t>
                      </a:r>
                      <a:endParaRPr kumimoji="1" lang="en-US" altLang="ja-JP" sz="1600" b="0" dirty="0">
                        <a:solidFill>
                          <a:schemeClr val="tx1"/>
                        </a:solidFill>
                        <a:latin typeface="+mn-ea"/>
                        <a:ea typeface="+mn-ea"/>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詳細：平場の</a:t>
                      </a:r>
                      <a:r>
                        <a:rPr kumimoji="1" lang="en-US" altLang="ja-JP" sz="1600" b="0" dirty="0">
                          <a:solidFill>
                            <a:schemeClr val="tx1"/>
                          </a:solidFill>
                          <a:latin typeface="+mn-ea"/>
                          <a:ea typeface="+mn-ea"/>
                        </a:rPr>
                        <a:t>2</a:t>
                      </a:r>
                      <a:r>
                        <a:rPr kumimoji="1" lang="ja-JP" altLang="en-US" sz="1600" b="0" dirty="0">
                          <a:solidFill>
                            <a:schemeClr val="tx1"/>
                          </a:solidFill>
                          <a:latin typeface="+mn-ea"/>
                          <a:ea typeface="+mn-ea"/>
                        </a:rPr>
                        <a:t>回目の編集時に高さ変更（点・面）の赤矢印が表示されない問題を</a:t>
                      </a:r>
                      <a:endParaRPr kumimoji="1" lang="en-US" altLang="ja-JP" sz="16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00" b="0" dirty="0">
                          <a:solidFill>
                            <a:schemeClr val="tx1"/>
                          </a:solidFill>
                          <a:latin typeface="+mn-ea"/>
                          <a:ea typeface="+mn-ea"/>
                        </a:rPr>
                        <a:t>　　　　修正しました。これにより、</a:t>
                      </a:r>
                      <a:r>
                        <a:rPr kumimoji="1" lang="en-US" altLang="ja-JP" sz="1600" b="0" dirty="0">
                          <a:solidFill>
                            <a:schemeClr val="tx1"/>
                          </a:solidFill>
                          <a:latin typeface="+mn-ea"/>
                          <a:ea typeface="+mn-ea"/>
                        </a:rPr>
                        <a:t>2</a:t>
                      </a:r>
                      <a:r>
                        <a:rPr kumimoji="1" lang="ja-JP" altLang="en-US" sz="1600" b="0" dirty="0">
                          <a:solidFill>
                            <a:schemeClr val="tx1"/>
                          </a:solidFill>
                          <a:latin typeface="+mn-ea"/>
                          <a:ea typeface="+mn-ea"/>
                        </a:rPr>
                        <a:t>回目以降の編集でも正常に高さ変更用の赤矢印が表示</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されるようになります。</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1817764507"/>
                  </a:ext>
                </a:extLst>
              </a:tr>
            </a:tbl>
          </a:graphicData>
        </a:graphic>
      </p:graphicFrame>
      <p:grpSp>
        <p:nvGrpSpPr>
          <p:cNvPr id="3" name="グループ化 2">
            <a:extLst>
              <a:ext uri="{FF2B5EF4-FFF2-40B4-BE49-F238E27FC236}">
                <a16:creationId xmlns:a16="http://schemas.microsoft.com/office/drawing/2014/main" id="{425274B9-EBD3-440E-8816-27A4170FB4E0}"/>
              </a:ext>
            </a:extLst>
          </p:cNvPr>
          <p:cNvGrpSpPr/>
          <p:nvPr/>
        </p:nvGrpSpPr>
        <p:grpSpPr>
          <a:xfrm>
            <a:off x="3922142" y="2319462"/>
            <a:ext cx="7094201" cy="2052000"/>
            <a:chOff x="0" y="3810"/>
            <a:chExt cx="11182817" cy="3219737"/>
          </a:xfrm>
        </p:grpSpPr>
        <p:grpSp>
          <p:nvGrpSpPr>
            <p:cNvPr id="4" name="グループ化 3">
              <a:extLst>
                <a:ext uri="{FF2B5EF4-FFF2-40B4-BE49-F238E27FC236}">
                  <a16:creationId xmlns:a16="http://schemas.microsoft.com/office/drawing/2014/main" id="{1F785DA4-C29D-139D-18A9-75B82268BE03}"/>
                </a:ext>
              </a:extLst>
            </p:cNvPr>
            <p:cNvGrpSpPr/>
            <p:nvPr/>
          </p:nvGrpSpPr>
          <p:grpSpPr>
            <a:xfrm>
              <a:off x="0" y="3810"/>
              <a:ext cx="11182817" cy="3219737"/>
              <a:chOff x="0" y="3810"/>
              <a:chExt cx="11192522" cy="3223547"/>
            </a:xfrm>
          </p:grpSpPr>
          <p:pic>
            <p:nvPicPr>
              <p:cNvPr id="6" name="図 5">
                <a:extLst>
                  <a:ext uri="{FF2B5EF4-FFF2-40B4-BE49-F238E27FC236}">
                    <a16:creationId xmlns:a16="http://schemas.microsoft.com/office/drawing/2014/main" id="{CE13CF6D-A1CD-6787-1B9E-B5667C311AD0}"/>
                  </a:ext>
                </a:extLst>
              </p:cNvPr>
              <p:cNvPicPr>
                <a:picLocks noChangeAspect="1"/>
              </p:cNvPicPr>
              <p:nvPr/>
            </p:nvPicPr>
            <p:blipFill>
              <a:blip r:embed="rId2"/>
              <a:stretch>
                <a:fillRect/>
              </a:stretch>
            </p:blipFill>
            <p:spPr>
              <a:xfrm>
                <a:off x="0" y="15240"/>
                <a:ext cx="5464013" cy="3200677"/>
              </a:xfrm>
              <a:prstGeom prst="rect">
                <a:avLst/>
              </a:prstGeom>
            </p:spPr>
          </p:pic>
          <p:pic>
            <p:nvPicPr>
              <p:cNvPr id="7" name="図 6">
                <a:extLst>
                  <a:ext uri="{FF2B5EF4-FFF2-40B4-BE49-F238E27FC236}">
                    <a16:creationId xmlns:a16="http://schemas.microsoft.com/office/drawing/2014/main" id="{E07F9196-178C-E778-AEBB-F58BDCD01DDA}"/>
                  </a:ext>
                </a:extLst>
              </p:cNvPr>
              <p:cNvPicPr>
                <a:picLocks noChangeAspect="1"/>
              </p:cNvPicPr>
              <p:nvPr/>
            </p:nvPicPr>
            <p:blipFill rotWithShape="1">
              <a:blip r:embed="rId3"/>
              <a:srcRect t="2873"/>
              <a:stretch>
                <a:fillRect/>
              </a:stretch>
            </p:blipFill>
            <p:spPr>
              <a:xfrm>
                <a:off x="5800905" y="3810"/>
                <a:ext cx="5391617" cy="3223547"/>
              </a:xfrm>
              <a:prstGeom prst="rect">
                <a:avLst/>
              </a:prstGeom>
            </p:spPr>
          </p:pic>
          <p:sp>
            <p:nvSpPr>
              <p:cNvPr id="8" name="楕円 7">
                <a:extLst>
                  <a:ext uri="{FF2B5EF4-FFF2-40B4-BE49-F238E27FC236}">
                    <a16:creationId xmlns:a16="http://schemas.microsoft.com/office/drawing/2014/main" id="{7F1054B9-F460-F308-426A-C054E53574CC}"/>
                  </a:ext>
                </a:extLst>
              </p:cNvPr>
              <p:cNvSpPr/>
              <p:nvPr/>
            </p:nvSpPr>
            <p:spPr>
              <a:xfrm>
                <a:off x="1104900" y="198120"/>
                <a:ext cx="710565" cy="666750"/>
              </a:xfrm>
              <a:prstGeom prst="ellipse">
                <a:avLst/>
              </a:prstGeom>
              <a:noFill/>
              <a:ln w="3810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9" name="楕円 8">
                <a:extLst>
                  <a:ext uri="{FF2B5EF4-FFF2-40B4-BE49-F238E27FC236}">
                    <a16:creationId xmlns:a16="http://schemas.microsoft.com/office/drawing/2014/main" id="{F642757C-0B34-F7DF-84E0-C8143D8C45F1}"/>
                  </a:ext>
                </a:extLst>
              </p:cNvPr>
              <p:cNvSpPr/>
              <p:nvPr/>
            </p:nvSpPr>
            <p:spPr>
              <a:xfrm>
                <a:off x="3063240" y="1565910"/>
                <a:ext cx="714375" cy="666750"/>
              </a:xfrm>
              <a:prstGeom prst="ellipse">
                <a:avLst/>
              </a:prstGeom>
              <a:noFill/>
              <a:ln w="3810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1" name="楕円 10">
                <a:extLst>
                  <a:ext uri="{FF2B5EF4-FFF2-40B4-BE49-F238E27FC236}">
                    <a16:creationId xmlns:a16="http://schemas.microsoft.com/office/drawing/2014/main" id="{304988E7-CAD9-E190-7EC3-EA2030AAFCF5}"/>
                  </a:ext>
                </a:extLst>
              </p:cNvPr>
              <p:cNvSpPr/>
              <p:nvPr/>
            </p:nvSpPr>
            <p:spPr>
              <a:xfrm>
                <a:off x="4038600" y="15240"/>
                <a:ext cx="714375" cy="666750"/>
              </a:xfrm>
              <a:prstGeom prst="ellipse">
                <a:avLst/>
              </a:prstGeom>
              <a:noFill/>
              <a:ln w="3810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2" name="楕円 11">
                <a:extLst>
                  <a:ext uri="{FF2B5EF4-FFF2-40B4-BE49-F238E27FC236}">
                    <a16:creationId xmlns:a16="http://schemas.microsoft.com/office/drawing/2014/main" id="{CB509744-37E5-4613-06DB-503E5FAD82EF}"/>
                  </a:ext>
                </a:extLst>
              </p:cNvPr>
              <p:cNvSpPr/>
              <p:nvPr/>
            </p:nvSpPr>
            <p:spPr>
              <a:xfrm>
                <a:off x="8806995" y="1565910"/>
                <a:ext cx="714375" cy="666750"/>
              </a:xfrm>
              <a:prstGeom prst="ellipse">
                <a:avLst/>
              </a:prstGeom>
              <a:noFill/>
              <a:ln w="3810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3" name="楕円 12">
                <a:extLst>
                  <a:ext uri="{FF2B5EF4-FFF2-40B4-BE49-F238E27FC236}">
                    <a16:creationId xmlns:a16="http://schemas.microsoft.com/office/drawing/2014/main" id="{EC9E07D1-13AF-237F-CC19-23B0E86EC333}"/>
                  </a:ext>
                </a:extLst>
              </p:cNvPr>
              <p:cNvSpPr/>
              <p:nvPr/>
            </p:nvSpPr>
            <p:spPr>
              <a:xfrm>
                <a:off x="6818176" y="194310"/>
                <a:ext cx="714375" cy="666750"/>
              </a:xfrm>
              <a:prstGeom prst="ellipse">
                <a:avLst/>
              </a:prstGeom>
              <a:noFill/>
              <a:ln w="3810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4" name="楕円 13">
                <a:extLst>
                  <a:ext uri="{FF2B5EF4-FFF2-40B4-BE49-F238E27FC236}">
                    <a16:creationId xmlns:a16="http://schemas.microsoft.com/office/drawing/2014/main" id="{E2ACF7F1-D862-EAC9-10CC-C79C5E0A08D6}"/>
                  </a:ext>
                </a:extLst>
              </p:cNvPr>
              <p:cNvSpPr/>
              <p:nvPr/>
            </p:nvSpPr>
            <p:spPr>
              <a:xfrm>
                <a:off x="9770931" y="15240"/>
                <a:ext cx="714375" cy="666750"/>
              </a:xfrm>
              <a:prstGeom prst="ellipse">
                <a:avLst/>
              </a:prstGeom>
              <a:noFill/>
              <a:ln w="3810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sp>
          <p:nvSpPr>
            <p:cNvPr id="5" name="矢印: 右 4">
              <a:extLst>
                <a:ext uri="{FF2B5EF4-FFF2-40B4-BE49-F238E27FC236}">
                  <a16:creationId xmlns:a16="http://schemas.microsoft.com/office/drawing/2014/main" id="{3D347850-8C3D-CAF3-E837-59162E790D4D}"/>
                </a:ext>
              </a:extLst>
            </p:cNvPr>
            <p:cNvSpPr/>
            <p:nvPr/>
          </p:nvSpPr>
          <p:spPr>
            <a:xfrm>
              <a:off x="4983480" y="1192530"/>
              <a:ext cx="1588770" cy="975360"/>
            </a:xfrm>
            <a:prstGeom prst="righ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nvGrpSpPr>
          <p:cNvPr id="15" name="グループ化 14">
            <a:extLst>
              <a:ext uri="{FF2B5EF4-FFF2-40B4-BE49-F238E27FC236}">
                <a16:creationId xmlns:a16="http://schemas.microsoft.com/office/drawing/2014/main" id="{AAA0E360-E9AB-04D7-A0EB-FB06DDCBE89C}"/>
              </a:ext>
            </a:extLst>
          </p:cNvPr>
          <p:cNvGrpSpPr/>
          <p:nvPr/>
        </p:nvGrpSpPr>
        <p:grpSpPr>
          <a:xfrm>
            <a:off x="3900113" y="4454468"/>
            <a:ext cx="7116230" cy="2052000"/>
            <a:chOff x="0" y="3562350"/>
            <a:chExt cx="11184719" cy="3126390"/>
          </a:xfrm>
        </p:grpSpPr>
        <p:grpSp>
          <p:nvGrpSpPr>
            <p:cNvPr id="16" name="グループ化 15">
              <a:extLst>
                <a:ext uri="{FF2B5EF4-FFF2-40B4-BE49-F238E27FC236}">
                  <a16:creationId xmlns:a16="http://schemas.microsoft.com/office/drawing/2014/main" id="{784CDA1E-017A-457E-872D-F402F0BA4D5E}"/>
                </a:ext>
              </a:extLst>
            </p:cNvPr>
            <p:cNvGrpSpPr/>
            <p:nvPr/>
          </p:nvGrpSpPr>
          <p:grpSpPr>
            <a:xfrm>
              <a:off x="0" y="3562350"/>
              <a:ext cx="11184719" cy="3126390"/>
              <a:chOff x="0" y="3562350"/>
              <a:chExt cx="11184667" cy="3118770"/>
            </a:xfrm>
          </p:grpSpPr>
          <p:pic>
            <p:nvPicPr>
              <p:cNvPr id="18" name="図 17">
                <a:extLst>
                  <a:ext uri="{FF2B5EF4-FFF2-40B4-BE49-F238E27FC236}">
                    <a16:creationId xmlns:a16="http://schemas.microsoft.com/office/drawing/2014/main" id="{574DE93F-7730-186B-835C-487439E79EB5}"/>
                  </a:ext>
                </a:extLst>
              </p:cNvPr>
              <p:cNvPicPr>
                <a:picLocks noChangeAspect="1"/>
              </p:cNvPicPr>
              <p:nvPr/>
            </p:nvPicPr>
            <p:blipFill>
              <a:blip r:embed="rId4"/>
              <a:stretch>
                <a:fillRect/>
              </a:stretch>
            </p:blipFill>
            <p:spPr>
              <a:xfrm>
                <a:off x="5848298" y="3562350"/>
                <a:ext cx="5336369" cy="3109229"/>
              </a:xfrm>
              <a:prstGeom prst="rect">
                <a:avLst/>
              </a:prstGeom>
            </p:spPr>
          </p:pic>
          <p:pic>
            <p:nvPicPr>
              <p:cNvPr id="19" name="図 18">
                <a:extLst>
                  <a:ext uri="{FF2B5EF4-FFF2-40B4-BE49-F238E27FC236}">
                    <a16:creationId xmlns:a16="http://schemas.microsoft.com/office/drawing/2014/main" id="{74ACCD64-DE0C-CC16-D809-CAD0BCF805DB}"/>
                  </a:ext>
                </a:extLst>
              </p:cNvPr>
              <p:cNvPicPr>
                <a:picLocks noChangeAspect="1"/>
              </p:cNvPicPr>
              <p:nvPr/>
            </p:nvPicPr>
            <p:blipFill rotWithShape="1">
              <a:blip r:embed="rId5"/>
              <a:srcRect t="5772"/>
              <a:stretch>
                <a:fillRect/>
              </a:stretch>
            </p:blipFill>
            <p:spPr>
              <a:xfrm>
                <a:off x="0" y="3564255"/>
                <a:ext cx="5526885" cy="3116865"/>
              </a:xfrm>
              <a:prstGeom prst="rect">
                <a:avLst/>
              </a:prstGeom>
            </p:spPr>
          </p:pic>
          <p:sp>
            <p:nvSpPr>
              <p:cNvPr id="20" name="楕円 19">
                <a:extLst>
                  <a:ext uri="{FF2B5EF4-FFF2-40B4-BE49-F238E27FC236}">
                    <a16:creationId xmlns:a16="http://schemas.microsoft.com/office/drawing/2014/main" id="{6E9023F2-9AC3-26E6-A3D4-E7CCC67FE6CF}"/>
                  </a:ext>
                </a:extLst>
              </p:cNvPr>
              <p:cNvSpPr/>
              <p:nvPr/>
            </p:nvSpPr>
            <p:spPr>
              <a:xfrm>
                <a:off x="2838450" y="4010025"/>
                <a:ext cx="714375" cy="666750"/>
              </a:xfrm>
              <a:prstGeom prst="ellipse">
                <a:avLst/>
              </a:prstGeom>
              <a:noFill/>
              <a:ln w="3810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1" name="楕円 20">
                <a:extLst>
                  <a:ext uri="{FF2B5EF4-FFF2-40B4-BE49-F238E27FC236}">
                    <a16:creationId xmlns:a16="http://schemas.microsoft.com/office/drawing/2014/main" id="{7C4E3EEC-A328-7106-F0F1-1090DD6B3E5B}"/>
                  </a:ext>
                </a:extLst>
              </p:cNvPr>
              <p:cNvSpPr/>
              <p:nvPr/>
            </p:nvSpPr>
            <p:spPr>
              <a:xfrm>
                <a:off x="8469578" y="4006215"/>
                <a:ext cx="714375" cy="657225"/>
              </a:xfrm>
              <a:prstGeom prst="ellipse">
                <a:avLst/>
              </a:prstGeom>
              <a:noFill/>
              <a:ln w="3810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sp>
          <p:nvSpPr>
            <p:cNvPr id="17" name="矢印: 右 16">
              <a:extLst>
                <a:ext uri="{FF2B5EF4-FFF2-40B4-BE49-F238E27FC236}">
                  <a16:creationId xmlns:a16="http://schemas.microsoft.com/office/drawing/2014/main" id="{0F595F35-591B-BDAC-C5E9-5352899BC25E}"/>
                </a:ext>
              </a:extLst>
            </p:cNvPr>
            <p:cNvSpPr/>
            <p:nvPr/>
          </p:nvSpPr>
          <p:spPr>
            <a:xfrm>
              <a:off x="5025390" y="4703445"/>
              <a:ext cx="1581150" cy="979170"/>
            </a:xfrm>
            <a:prstGeom prst="righ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sp>
        <p:nvSpPr>
          <p:cNvPr id="22" name="正方形/長方形 21">
            <a:extLst>
              <a:ext uri="{FF2B5EF4-FFF2-40B4-BE49-F238E27FC236}">
                <a16:creationId xmlns:a16="http://schemas.microsoft.com/office/drawing/2014/main" id="{5F4CBAC6-E616-1AD4-42E1-3C3C73E4404C}"/>
              </a:ext>
            </a:extLst>
          </p:cNvPr>
          <p:cNvSpPr/>
          <p:nvPr/>
        </p:nvSpPr>
        <p:spPr>
          <a:xfrm>
            <a:off x="9611925" y="5986384"/>
            <a:ext cx="2287573" cy="51380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t>2</a:t>
            </a:r>
            <a:r>
              <a:rPr kumimoji="1" lang="ja-JP" altLang="en-US" sz="1200" b="1" dirty="0"/>
              <a:t>回目以降の編集でも赤矢印が表示されるように改修</a:t>
            </a:r>
          </a:p>
        </p:txBody>
      </p:sp>
    </p:spTree>
    <p:extLst>
      <p:ext uri="{BB962C8B-B14F-4D97-AF65-F5344CB8AC3E}">
        <p14:creationId xmlns:p14="http://schemas.microsoft.com/office/powerpoint/2010/main" val="285358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75189-DE80-B909-0C16-B9D95DF0094F}"/>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8B72DB5-267E-BC04-C247-0887F6A608CA}"/>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10" name="表 5">
            <a:extLst>
              <a:ext uri="{FF2B5EF4-FFF2-40B4-BE49-F238E27FC236}">
                <a16:creationId xmlns:a16="http://schemas.microsoft.com/office/drawing/2014/main" id="{D70AC3A9-6ACF-1C10-E0FE-B1709FFCF44C}"/>
              </a:ext>
            </a:extLst>
          </p:cNvPr>
          <p:cNvGraphicFramePr>
            <a:graphicFrameLocks noGrp="1"/>
          </p:cNvGraphicFramePr>
          <p:nvPr>
            <p:extLst>
              <p:ext uri="{D42A27DB-BD31-4B8C-83A1-F6EECF244321}">
                <p14:modId xmlns:p14="http://schemas.microsoft.com/office/powerpoint/2010/main" val="2173918259"/>
              </p:ext>
            </p:extLst>
          </p:nvPr>
        </p:nvGraphicFramePr>
        <p:xfrm>
          <a:off x="497711" y="863328"/>
          <a:ext cx="11547985" cy="5670822"/>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850809">
                  <a:extLst>
                    <a:ext uri="{9D8B030D-6E8A-4147-A177-3AD203B41FA5}">
                      <a16:colId xmlns:a16="http://schemas.microsoft.com/office/drawing/2014/main" val="134053511"/>
                    </a:ext>
                  </a:extLst>
                </a:gridCol>
                <a:gridCol w="8955655">
                  <a:extLst>
                    <a:ext uri="{9D8B030D-6E8A-4147-A177-3AD203B41FA5}">
                      <a16:colId xmlns:a16="http://schemas.microsoft.com/office/drawing/2014/main" val="3343669445"/>
                    </a:ext>
                  </a:extLst>
                </a:gridCol>
              </a:tblGrid>
              <a:tr h="374153">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a:solidFill>
                            <a:schemeClr val="bg1"/>
                          </a:solidFill>
                          <a:latin typeface="+mn-ea"/>
                          <a:ea typeface="+mn-ea"/>
                        </a:rPr>
                        <a:t>概要</a:t>
                      </a:r>
                      <a:endParaRPr kumimoji="1" lang="ja-JP" altLang="en-US" sz="1400" b="1" dirty="0">
                        <a:solidFill>
                          <a:schemeClr val="bg1"/>
                        </a:solidFill>
                        <a:latin typeface="+mn-ea"/>
                        <a:ea typeface="+mn-ea"/>
                      </a:endParaRPr>
                    </a:p>
                  </a:txBody>
                  <a:tcPr anchor="ctr">
                    <a:solidFill>
                      <a:srgbClr val="0070C0"/>
                    </a:solidFill>
                  </a:tcPr>
                </a:tc>
                <a:extLst>
                  <a:ext uri="{0D108BD9-81ED-4DB2-BD59-A6C34878D82A}">
                    <a16:rowId xmlns:a16="http://schemas.microsoft.com/office/drawing/2014/main" val="1860205053"/>
                  </a:ext>
                </a:extLst>
              </a:tr>
              <a:tr h="5296669">
                <a:tc>
                  <a:txBody>
                    <a:bodyPr/>
                    <a:lstStyle/>
                    <a:p>
                      <a:pPr algn="ctr"/>
                      <a:r>
                        <a:rPr kumimoji="1" lang="en-US" altLang="ja-JP" sz="1600" dirty="0">
                          <a:solidFill>
                            <a:schemeClr val="tx1"/>
                          </a:solidFill>
                          <a:latin typeface="+mn-ea"/>
                          <a:ea typeface="+mn-ea"/>
                        </a:rPr>
                        <a:t>5</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概要：編集状態での二次元図面・基準平面削除時に表示が残る問題を修正</a:t>
                      </a:r>
                      <a:endParaRPr kumimoji="1" lang="en-US" altLang="ja-JP" sz="1600" b="0" i="0" kern="1200" dirty="0">
                        <a:solidFill>
                          <a:schemeClr val="tx1"/>
                        </a:solidFill>
                        <a:effectLst/>
                        <a:latin typeface="+mn-lt"/>
                        <a:ea typeface="+mn-ea"/>
                        <a:cs typeface="+mn-cs"/>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詳細：編集状態の二次元図面・基準平面を削除すると</a:t>
                      </a:r>
                      <a:r>
                        <a:rPr kumimoji="1" lang="en-US" altLang="ja-JP" sz="1600" b="0" dirty="0">
                          <a:solidFill>
                            <a:schemeClr val="tx1"/>
                          </a:solidFill>
                          <a:latin typeface="+mn-ea"/>
                          <a:ea typeface="+mn-ea"/>
                        </a:rPr>
                        <a:t>3D</a:t>
                      </a:r>
                      <a:r>
                        <a:rPr kumimoji="1" lang="ja-JP" altLang="en-US" sz="1600" b="0" dirty="0">
                          <a:solidFill>
                            <a:schemeClr val="tx1"/>
                          </a:solidFill>
                          <a:latin typeface="+mn-ea"/>
                          <a:ea typeface="+mn-ea"/>
                        </a:rPr>
                        <a:t>ビュー上にデータが残る問題を修正し</a:t>
                      </a:r>
                      <a:endParaRPr kumimoji="1" lang="en-US" altLang="ja-JP" sz="16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00" b="0" dirty="0">
                          <a:solidFill>
                            <a:schemeClr val="tx1"/>
                          </a:solidFill>
                          <a:latin typeface="+mn-ea"/>
                          <a:ea typeface="+mn-ea"/>
                        </a:rPr>
                        <a:t>　　　　ました。本修正により二次元図面・基準平面を削除後、</a:t>
                      </a:r>
                      <a:r>
                        <a:rPr kumimoji="1" lang="en-US" altLang="ja-JP" sz="1600" b="0" dirty="0">
                          <a:solidFill>
                            <a:schemeClr val="tx1"/>
                          </a:solidFill>
                          <a:latin typeface="+mn-ea"/>
                          <a:ea typeface="+mn-ea"/>
                        </a:rPr>
                        <a:t>3D</a:t>
                      </a:r>
                      <a:r>
                        <a:rPr kumimoji="1" lang="ja-JP" altLang="en-US" sz="1600" b="0" dirty="0">
                          <a:solidFill>
                            <a:schemeClr val="tx1"/>
                          </a:solidFill>
                          <a:latin typeface="+mn-ea"/>
                          <a:ea typeface="+mn-ea"/>
                        </a:rPr>
                        <a:t>ビュー上からも正しく削除</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されます。</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1817764507"/>
                  </a:ext>
                </a:extLst>
              </a:tr>
            </a:tbl>
          </a:graphicData>
        </a:graphic>
      </p:graphicFrame>
      <p:grpSp>
        <p:nvGrpSpPr>
          <p:cNvPr id="3" name="グループ化 2">
            <a:extLst>
              <a:ext uri="{FF2B5EF4-FFF2-40B4-BE49-F238E27FC236}">
                <a16:creationId xmlns:a16="http://schemas.microsoft.com/office/drawing/2014/main" id="{8C37A1C5-303D-E699-F2CB-C1ED228B83C9}"/>
              </a:ext>
            </a:extLst>
          </p:cNvPr>
          <p:cNvGrpSpPr/>
          <p:nvPr/>
        </p:nvGrpSpPr>
        <p:grpSpPr>
          <a:xfrm>
            <a:off x="3949957" y="2238103"/>
            <a:ext cx="6468276" cy="4226379"/>
            <a:chOff x="0" y="0"/>
            <a:chExt cx="8994285" cy="8626211"/>
          </a:xfrm>
        </p:grpSpPr>
        <p:pic>
          <p:nvPicPr>
            <p:cNvPr id="4" name="図 3">
              <a:extLst>
                <a:ext uri="{FF2B5EF4-FFF2-40B4-BE49-F238E27FC236}">
                  <a16:creationId xmlns:a16="http://schemas.microsoft.com/office/drawing/2014/main" id="{CB9C2C26-3605-6E4E-4259-C8CA33A9702F}"/>
                </a:ext>
              </a:extLst>
            </p:cNvPr>
            <p:cNvPicPr>
              <a:picLocks noChangeAspect="1"/>
            </p:cNvPicPr>
            <p:nvPr/>
          </p:nvPicPr>
          <p:blipFill>
            <a:blip r:embed="rId2"/>
            <a:stretch>
              <a:fillRect/>
            </a:stretch>
          </p:blipFill>
          <p:spPr>
            <a:xfrm>
              <a:off x="0" y="0"/>
              <a:ext cx="8994285" cy="4282811"/>
            </a:xfrm>
            <a:prstGeom prst="rect">
              <a:avLst/>
            </a:prstGeom>
          </p:spPr>
        </p:pic>
        <p:pic>
          <p:nvPicPr>
            <p:cNvPr id="6" name="図 5">
              <a:extLst>
                <a:ext uri="{FF2B5EF4-FFF2-40B4-BE49-F238E27FC236}">
                  <a16:creationId xmlns:a16="http://schemas.microsoft.com/office/drawing/2014/main" id="{D6C09FAC-3E0E-D973-8A0A-9A297A641A92}"/>
                </a:ext>
              </a:extLst>
            </p:cNvPr>
            <p:cNvPicPr>
              <a:picLocks noChangeAspect="1"/>
            </p:cNvPicPr>
            <p:nvPr/>
          </p:nvPicPr>
          <p:blipFill>
            <a:blip r:embed="rId3"/>
            <a:stretch>
              <a:fillRect/>
            </a:stretch>
          </p:blipFill>
          <p:spPr>
            <a:xfrm>
              <a:off x="0" y="4343400"/>
              <a:ext cx="8994285" cy="4282811"/>
            </a:xfrm>
            <a:prstGeom prst="rect">
              <a:avLst/>
            </a:prstGeom>
          </p:spPr>
        </p:pic>
        <p:sp>
          <p:nvSpPr>
            <p:cNvPr id="7" name="楕円 6">
              <a:extLst>
                <a:ext uri="{FF2B5EF4-FFF2-40B4-BE49-F238E27FC236}">
                  <a16:creationId xmlns:a16="http://schemas.microsoft.com/office/drawing/2014/main" id="{AF495AB8-4439-47C5-8128-5E21BA67E70E}"/>
                </a:ext>
              </a:extLst>
            </p:cNvPr>
            <p:cNvSpPr/>
            <p:nvPr/>
          </p:nvSpPr>
          <p:spPr>
            <a:xfrm>
              <a:off x="3616438" y="173355"/>
              <a:ext cx="5308541" cy="2175510"/>
            </a:xfrm>
            <a:prstGeom prst="ellipse">
              <a:avLst/>
            </a:prstGeom>
            <a:noFill/>
            <a:ln w="3810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8" name="楕円 7">
              <a:extLst>
                <a:ext uri="{FF2B5EF4-FFF2-40B4-BE49-F238E27FC236}">
                  <a16:creationId xmlns:a16="http://schemas.microsoft.com/office/drawing/2014/main" id="{F81338A7-0ECD-4510-BAF2-6A5B364F745D}"/>
                </a:ext>
              </a:extLst>
            </p:cNvPr>
            <p:cNvSpPr/>
            <p:nvPr/>
          </p:nvSpPr>
          <p:spPr>
            <a:xfrm>
              <a:off x="3582171" y="4634865"/>
              <a:ext cx="5329489" cy="2173605"/>
            </a:xfrm>
            <a:prstGeom prst="ellipse">
              <a:avLst/>
            </a:prstGeom>
            <a:noFill/>
            <a:ln w="3810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sp>
        <p:nvSpPr>
          <p:cNvPr id="5" name="矢印: 右 4">
            <a:extLst>
              <a:ext uri="{FF2B5EF4-FFF2-40B4-BE49-F238E27FC236}">
                <a16:creationId xmlns:a16="http://schemas.microsoft.com/office/drawing/2014/main" id="{1A402FA0-0AA5-4AFF-4729-BF7B0935A2C5}"/>
              </a:ext>
            </a:extLst>
          </p:cNvPr>
          <p:cNvSpPr/>
          <p:nvPr/>
        </p:nvSpPr>
        <p:spPr>
          <a:xfrm rot="5400000">
            <a:off x="8122290" y="3576210"/>
            <a:ext cx="626293" cy="807525"/>
          </a:xfrm>
          <a:prstGeom prst="righ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9" name="正方形/長方形 8">
            <a:extLst>
              <a:ext uri="{FF2B5EF4-FFF2-40B4-BE49-F238E27FC236}">
                <a16:creationId xmlns:a16="http://schemas.microsoft.com/office/drawing/2014/main" id="{E3D3A193-0A4F-D5DF-411F-65DB6DFA1F52}"/>
              </a:ext>
            </a:extLst>
          </p:cNvPr>
          <p:cNvSpPr/>
          <p:nvPr/>
        </p:nvSpPr>
        <p:spPr>
          <a:xfrm>
            <a:off x="9014017" y="3633538"/>
            <a:ext cx="2689591" cy="6296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編集中のデータを削除しても</a:t>
            </a:r>
            <a:endParaRPr kumimoji="1" lang="en-US" altLang="ja-JP" sz="1200" b="1" dirty="0"/>
          </a:p>
          <a:p>
            <a:pPr algn="ctr"/>
            <a:r>
              <a:rPr kumimoji="1" lang="en-US" altLang="ja-JP" sz="1200" b="1" dirty="0"/>
              <a:t>3D</a:t>
            </a:r>
            <a:r>
              <a:rPr kumimoji="1" lang="ja-JP" altLang="en-US" sz="1200" b="1" dirty="0"/>
              <a:t>ビュー上に残らないように改修</a:t>
            </a:r>
          </a:p>
        </p:txBody>
      </p:sp>
    </p:spTree>
    <p:extLst>
      <p:ext uri="{BB962C8B-B14F-4D97-AF65-F5344CB8AC3E}">
        <p14:creationId xmlns:p14="http://schemas.microsoft.com/office/powerpoint/2010/main" val="3707277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75189-DE80-B909-0C16-B9D95DF0094F}"/>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8B72DB5-267E-BC04-C247-0887F6A608CA}"/>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10" name="表 5">
            <a:extLst>
              <a:ext uri="{FF2B5EF4-FFF2-40B4-BE49-F238E27FC236}">
                <a16:creationId xmlns:a16="http://schemas.microsoft.com/office/drawing/2014/main" id="{D70AC3A9-6ACF-1C10-E0FE-B1709FFCF44C}"/>
              </a:ext>
            </a:extLst>
          </p:cNvPr>
          <p:cNvGraphicFramePr>
            <a:graphicFrameLocks noGrp="1"/>
          </p:cNvGraphicFramePr>
          <p:nvPr>
            <p:extLst>
              <p:ext uri="{D42A27DB-BD31-4B8C-83A1-F6EECF244321}">
                <p14:modId xmlns:p14="http://schemas.microsoft.com/office/powerpoint/2010/main" val="4202068883"/>
              </p:ext>
            </p:extLst>
          </p:nvPr>
        </p:nvGraphicFramePr>
        <p:xfrm>
          <a:off x="497711" y="863328"/>
          <a:ext cx="11547985" cy="5670822"/>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850809">
                  <a:extLst>
                    <a:ext uri="{9D8B030D-6E8A-4147-A177-3AD203B41FA5}">
                      <a16:colId xmlns:a16="http://schemas.microsoft.com/office/drawing/2014/main" val="134053511"/>
                    </a:ext>
                  </a:extLst>
                </a:gridCol>
                <a:gridCol w="8955655">
                  <a:extLst>
                    <a:ext uri="{9D8B030D-6E8A-4147-A177-3AD203B41FA5}">
                      <a16:colId xmlns:a16="http://schemas.microsoft.com/office/drawing/2014/main" val="3343669445"/>
                    </a:ext>
                  </a:extLst>
                </a:gridCol>
              </a:tblGrid>
              <a:tr h="374153">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a:solidFill>
                            <a:schemeClr val="bg1"/>
                          </a:solidFill>
                          <a:latin typeface="+mn-ea"/>
                          <a:ea typeface="+mn-ea"/>
                        </a:rPr>
                        <a:t>概要</a:t>
                      </a:r>
                      <a:endParaRPr kumimoji="1" lang="ja-JP" altLang="en-US" sz="1400" b="1" dirty="0">
                        <a:solidFill>
                          <a:schemeClr val="bg1"/>
                        </a:solidFill>
                        <a:latin typeface="+mn-ea"/>
                        <a:ea typeface="+mn-ea"/>
                      </a:endParaRPr>
                    </a:p>
                  </a:txBody>
                  <a:tcPr anchor="ctr">
                    <a:solidFill>
                      <a:srgbClr val="0070C0"/>
                    </a:solidFill>
                  </a:tcPr>
                </a:tc>
                <a:extLst>
                  <a:ext uri="{0D108BD9-81ED-4DB2-BD59-A6C34878D82A}">
                    <a16:rowId xmlns:a16="http://schemas.microsoft.com/office/drawing/2014/main" val="1860205053"/>
                  </a:ext>
                </a:extLst>
              </a:tr>
              <a:tr h="5296669">
                <a:tc>
                  <a:txBody>
                    <a:bodyPr/>
                    <a:lstStyle/>
                    <a:p>
                      <a:pPr algn="ctr"/>
                      <a:r>
                        <a:rPr kumimoji="1" lang="en-US" altLang="ja-JP" sz="1600" dirty="0">
                          <a:solidFill>
                            <a:schemeClr val="tx1"/>
                          </a:solidFill>
                          <a:latin typeface="+mn-ea"/>
                          <a:ea typeface="+mn-ea"/>
                        </a:rPr>
                        <a:t>6</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概要：日本語訳の未設定箇所を修正</a:t>
                      </a:r>
                      <a:endParaRPr kumimoji="1" lang="en-US" altLang="ja-JP" sz="1600" b="0" dirty="0">
                        <a:solidFill>
                          <a:schemeClr val="tx1"/>
                        </a:solidFill>
                        <a:latin typeface="+mn-ea"/>
                        <a:ea typeface="+mn-ea"/>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詳細：下記の日本語訳の未設定箇所で英語表記を日本語表記に修正しました。</a:t>
                      </a:r>
                      <a:endParaRPr kumimoji="1" lang="en-US" altLang="ja-JP" sz="16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00" b="0" dirty="0">
                          <a:solidFill>
                            <a:schemeClr val="tx1"/>
                          </a:solidFill>
                          <a:latin typeface="+mn-ea"/>
                          <a:ea typeface="+mn-ea"/>
                        </a:rPr>
                        <a:t>　　　　①各種設定の座標系</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00" b="0" dirty="0">
                          <a:solidFill>
                            <a:schemeClr val="tx1"/>
                          </a:solidFill>
                          <a:latin typeface="+mn-ea"/>
                          <a:ea typeface="+mn-ea"/>
                        </a:rPr>
                        <a:t>　　　　②二次元図面の</a:t>
                      </a:r>
                      <a:r>
                        <a:rPr kumimoji="1" lang="en-US" altLang="ja-JP" sz="1600" b="0" dirty="0">
                          <a:solidFill>
                            <a:schemeClr val="tx1"/>
                          </a:solidFill>
                          <a:latin typeface="+mn-ea"/>
                          <a:ea typeface="+mn-ea"/>
                        </a:rPr>
                        <a:t>2</a:t>
                      </a:r>
                      <a:r>
                        <a:rPr kumimoji="1" lang="ja-JP" altLang="en-US" sz="1600" b="0" dirty="0">
                          <a:solidFill>
                            <a:schemeClr val="tx1"/>
                          </a:solidFill>
                          <a:latin typeface="+mn-ea"/>
                          <a:ea typeface="+mn-ea"/>
                        </a:rPr>
                        <a:t>点合わせのスナックバー、ダイアログ</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00" b="0" dirty="0">
                          <a:solidFill>
                            <a:schemeClr val="tx1"/>
                          </a:solidFill>
                          <a:latin typeface="+mn-ea"/>
                          <a:ea typeface="+mn-ea"/>
                        </a:rPr>
                        <a:t>　　　　③基準平面追加時の右クリックメニュー</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00" b="0" dirty="0">
                          <a:solidFill>
                            <a:schemeClr val="tx1"/>
                          </a:solidFill>
                          <a:latin typeface="+mn-ea"/>
                          <a:ea typeface="+mn-ea"/>
                        </a:rPr>
                        <a:t>　　　　④</a:t>
                      </a:r>
                      <a:r>
                        <a:rPr kumimoji="1" lang="en-US" altLang="ja-JP" sz="1600" b="0" dirty="0">
                          <a:solidFill>
                            <a:schemeClr val="tx1"/>
                          </a:solidFill>
                          <a:latin typeface="+mn-ea"/>
                          <a:ea typeface="+mn-ea"/>
                        </a:rPr>
                        <a:t>Smart Construction Dashboard </a:t>
                      </a:r>
                      <a:r>
                        <a:rPr kumimoji="1" lang="ja-JP" altLang="en-US" sz="1600" b="0" dirty="0">
                          <a:solidFill>
                            <a:schemeClr val="tx1"/>
                          </a:solidFill>
                          <a:latin typeface="+mn-ea"/>
                          <a:ea typeface="+mn-ea"/>
                        </a:rPr>
                        <a:t>からデータ取り込みの測量データリスト</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00" b="0" dirty="0">
                          <a:solidFill>
                            <a:schemeClr val="tx1"/>
                          </a:solidFill>
                          <a:latin typeface="+mn-ea"/>
                          <a:ea typeface="+mn-ea"/>
                        </a:rPr>
                        <a:t>　　　　⑤座標値を空白とした際のメッセージ</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1817764507"/>
                  </a:ext>
                </a:extLst>
              </a:tr>
            </a:tbl>
          </a:graphicData>
        </a:graphic>
      </p:graphicFrame>
      <p:pic>
        <p:nvPicPr>
          <p:cNvPr id="3" name="図 2">
            <a:extLst>
              <a:ext uri="{FF2B5EF4-FFF2-40B4-BE49-F238E27FC236}">
                <a16:creationId xmlns:a16="http://schemas.microsoft.com/office/drawing/2014/main" id="{DCC300B3-7F6F-0FEB-57A1-D5F9EB7A1CEE}"/>
              </a:ext>
            </a:extLst>
          </p:cNvPr>
          <p:cNvPicPr>
            <a:picLocks noChangeAspect="1"/>
          </p:cNvPicPr>
          <p:nvPr/>
        </p:nvPicPr>
        <p:blipFill>
          <a:blip r:embed="rId2"/>
          <a:stretch>
            <a:fillRect/>
          </a:stretch>
        </p:blipFill>
        <p:spPr>
          <a:xfrm>
            <a:off x="3126376" y="3176320"/>
            <a:ext cx="2250785" cy="3294660"/>
          </a:xfrm>
          <a:prstGeom prst="rect">
            <a:avLst/>
          </a:prstGeom>
        </p:spPr>
      </p:pic>
      <p:grpSp>
        <p:nvGrpSpPr>
          <p:cNvPr id="4" name="グループ化 3">
            <a:extLst>
              <a:ext uri="{FF2B5EF4-FFF2-40B4-BE49-F238E27FC236}">
                <a16:creationId xmlns:a16="http://schemas.microsoft.com/office/drawing/2014/main" id="{550D81CE-F4CC-C220-C942-63D7DF99FA8D}"/>
              </a:ext>
            </a:extLst>
          </p:cNvPr>
          <p:cNvGrpSpPr/>
          <p:nvPr/>
        </p:nvGrpSpPr>
        <p:grpSpPr>
          <a:xfrm>
            <a:off x="5442857" y="3034773"/>
            <a:ext cx="3459149" cy="3436207"/>
            <a:chOff x="0" y="0"/>
            <a:chExt cx="4922947" cy="4892421"/>
          </a:xfrm>
        </p:grpSpPr>
        <p:pic>
          <p:nvPicPr>
            <p:cNvPr id="5" name="図 4">
              <a:extLst>
                <a:ext uri="{FF2B5EF4-FFF2-40B4-BE49-F238E27FC236}">
                  <a16:creationId xmlns:a16="http://schemas.microsoft.com/office/drawing/2014/main" id="{26544F8D-B357-B0F4-03B4-FD8F88B276EF}"/>
                </a:ext>
              </a:extLst>
            </p:cNvPr>
            <p:cNvPicPr>
              <a:picLocks noChangeAspect="1"/>
            </p:cNvPicPr>
            <p:nvPr/>
          </p:nvPicPr>
          <p:blipFill>
            <a:blip r:embed="rId3"/>
            <a:stretch>
              <a:fillRect/>
            </a:stretch>
          </p:blipFill>
          <p:spPr>
            <a:xfrm>
              <a:off x="9525" y="481965"/>
              <a:ext cx="2863463" cy="4410456"/>
            </a:xfrm>
            <a:prstGeom prst="rect">
              <a:avLst/>
            </a:prstGeom>
          </p:spPr>
        </p:pic>
        <p:pic>
          <p:nvPicPr>
            <p:cNvPr id="6" name="図 5">
              <a:extLst>
                <a:ext uri="{FF2B5EF4-FFF2-40B4-BE49-F238E27FC236}">
                  <a16:creationId xmlns:a16="http://schemas.microsoft.com/office/drawing/2014/main" id="{49BA54ED-C4D2-6E07-1973-74146D7D899F}"/>
                </a:ext>
              </a:extLst>
            </p:cNvPr>
            <p:cNvPicPr>
              <a:picLocks noChangeAspect="1"/>
            </p:cNvPicPr>
            <p:nvPr/>
          </p:nvPicPr>
          <p:blipFill>
            <a:blip r:embed="rId4"/>
            <a:stretch>
              <a:fillRect/>
            </a:stretch>
          </p:blipFill>
          <p:spPr>
            <a:xfrm>
              <a:off x="0" y="0"/>
              <a:ext cx="4922947" cy="506774"/>
            </a:xfrm>
            <a:prstGeom prst="rect">
              <a:avLst/>
            </a:prstGeom>
          </p:spPr>
        </p:pic>
      </p:grpSp>
      <p:pic>
        <p:nvPicPr>
          <p:cNvPr id="7" name="図 6">
            <a:extLst>
              <a:ext uri="{FF2B5EF4-FFF2-40B4-BE49-F238E27FC236}">
                <a16:creationId xmlns:a16="http://schemas.microsoft.com/office/drawing/2014/main" id="{1E1F3BA6-49DA-9892-A818-D17DD83FE245}"/>
              </a:ext>
            </a:extLst>
          </p:cNvPr>
          <p:cNvPicPr>
            <a:picLocks noChangeAspect="1"/>
          </p:cNvPicPr>
          <p:nvPr/>
        </p:nvPicPr>
        <p:blipFill>
          <a:blip r:embed="rId5"/>
          <a:stretch>
            <a:fillRect/>
          </a:stretch>
        </p:blipFill>
        <p:spPr>
          <a:xfrm>
            <a:off x="7533975" y="3502131"/>
            <a:ext cx="1368031" cy="1161158"/>
          </a:xfrm>
          <a:prstGeom prst="rect">
            <a:avLst/>
          </a:prstGeom>
        </p:spPr>
      </p:pic>
      <p:pic>
        <p:nvPicPr>
          <p:cNvPr id="8" name="図 7">
            <a:extLst>
              <a:ext uri="{FF2B5EF4-FFF2-40B4-BE49-F238E27FC236}">
                <a16:creationId xmlns:a16="http://schemas.microsoft.com/office/drawing/2014/main" id="{D17CD469-B413-9157-B349-CA13D5E8522D}"/>
              </a:ext>
            </a:extLst>
          </p:cNvPr>
          <p:cNvPicPr>
            <a:picLocks noChangeAspect="1"/>
          </p:cNvPicPr>
          <p:nvPr/>
        </p:nvPicPr>
        <p:blipFill>
          <a:blip r:embed="rId6"/>
          <a:stretch>
            <a:fillRect/>
          </a:stretch>
        </p:blipFill>
        <p:spPr>
          <a:xfrm>
            <a:off x="8974395" y="3157818"/>
            <a:ext cx="3012430" cy="1470635"/>
          </a:xfrm>
          <a:prstGeom prst="rect">
            <a:avLst/>
          </a:prstGeom>
        </p:spPr>
      </p:pic>
      <p:pic>
        <p:nvPicPr>
          <p:cNvPr id="9" name="図 8">
            <a:extLst>
              <a:ext uri="{FF2B5EF4-FFF2-40B4-BE49-F238E27FC236}">
                <a16:creationId xmlns:a16="http://schemas.microsoft.com/office/drawing/2014/main" id="{46FD8008-35A8-4570-F9D7-52683152D35E}"/>
              </a:ext>
            </a:extLst>
          </p:cNvPr>
          <p:cNvPicPr>
            <a:picLocks noChangeAspect="1"/>
          </p:cNvPicPr>
          <p:nvPr/>
        </p:nvPicPr>
        <p:blipFill>
          <a:blip r:embed="rId7"/>
          <a:stretch>
            <a:fillRect/>
          </a:stretch>
        </p:blipFill>
        <p:spPr>
          <a:xfrm>
            <a:off x="8974395" y="4739217"/>
            <a:ext cx="2861909" cy="1684168"/>
          </a:xfrm>
          <a:prstGeom prst="rect">
            <a:avLst/>
          </a:prstGeom>
        </p:spPr>
      </p:pic>
      <p:sp>
        <p:nvSpPr>
          <p:cNvPr id="11" name="テキスト ボックス 10">
            <a:extLst>
              <a:ext uri="{FF2B5EF4-FFF2-40B4-BE49-F238E27FC236}">
                <a16:creationId xmlns:a16="http://schemas.microsoft.com/office/drawing/2014/main" id="{021096C5-D4C7-B242-AB07-47E250A9D41E}"/>
              </a:ext>
            </a:extLst>
          </p:cNvPr>
          <p:cNvSpPr txBox="1"/>
          <p:nvPr/>
        </p:nvSpPr>
        <p:spPr>
          <a:xfrm>
            <a:off x="4936753" y="3157818"/>
            <a:ext cx="339634" cy="369332"/>
          </a:xfrm>
          <a:prstGeom prst="rect">
            <a:avLst/>
          </a:prstGeom>
          <a:noFill/>
        </p:spPr>
        <p:txBody>
          <a:bodyPr wrap="square" rtlCol="0">
            <a:spAutoFit/>
          </a:bodyPr>
          <a:lstStyle/>
          <a:p>
            <a:pPr algn="ctr"/>
            <a:r>
              <a:rPr kumimoji="1" lang="ja-JP" altLang="en-US" b="1" dirty="0">
                <a:solidFill>
                  <a:schemeClr val="bg1"/>
                </a:solidFill>
              </a:rPr>
              <a:t>①</a:t>
            </a:r>
          </a:p>
        </p:txBody>
      </p:sp>
      <p:sp>
        <p:nvSpPr>
          <p:cNvPr id="13" name="テキスト ボックス 12">
            <a:extLst>
              <a:ext uri="{FF2B5EF4-FFF2-40B4-BE49-F238E27FC236}">
                <a16:creationId xmlns:a16="http://schemas.microsoft.com/office/drawing/2014/main" id="{7BD6F0F0-F9F3-4B2A-8707-6D22A07C55F1}"/>
              </a:ext>
            </a:extLst>
          </p:cNvPr>
          <p:cNvSpPr txBox="1"/>
          <p:nvPr/>
        </p:nvSpPr>
        <p:spPr>
          <a:xfrm>
            <a:off x="7086764" y="3370546"/>
            <a:ext cx="339634" cy="369332"/>
          </a:xfrm>
          <a:prstGeom prst="rect">
            <a:avLst/>
          </a:prstGeom>
          <a:noFill/>
        </p:spPr>
        <p:txBody>
          <a:bodyPr wrap="square" rtlCol="0">
            <a:spAutoFit/>
          </a:bodyPr>
          <a:lstStyle/>
          <a:p>
            <a:pPr algn="ctr"/>
            <a:r>
              <a:rPr kumimoji="1" lang="ja-JP" altLang="en-US" b="1" dirty="0">
                <a:solidFill>
                  <a:schemeClr val="bg1"/>
                </a:solidFill>
              </a:rPr>
              <a:t>②</a:t>
            </a:r>
            <a:endParaRPr kumimoji="1" lang="en-US" altLang="ja-JP" b="1" dirty="0">
              <a:solidFill>
                <a:schemeClr val="bg1"/>
              </a:solidFill>
            </a:endParaRPr>
          </a:p>
        </p:txBody>
      </p:sp>
      <p:sp>
        <p:nvSpPr>
          <p:cNvPr id="14" name="テキスト ボックス 13">
            <a:extLst>
              <a:ext uri="{FF2B5EF4-FFF2-40B4-BE49-F238E27FC236}">
                <a16:creationId xmlns:a16="http://schemas.microsoft.com/office/drawing/2014/main" id="{33B892DC-9750-363E-5AF5-7E72EACF6440}"/>
              </a:ext>
            </a:extLst>
          </p:cNvPr>
          <p:cNvSpPr txBox="1"/>
          <p:nvPr/>
        </p:nvSpPr>
        <p:spPr>
          <a:xfrm>
            <a:off x="8562372" y="3491018"/>
            <a:ext cx="339634" cy="369332"/>
          </a:xfrm>
          <a:prstGeom prst="rect">
            <a:avLst/>
          </a:prstGeom>
          <a:noFill/>
        </p:spPr>
        <p:txBody>
          <a:bodyPr wrap="square" rtlCol="0">
            <a:spAutoFit/>
          </a:bodyPr>
          <a:lstStyle/>
          <a:p>
            <a:pPr algn="ctr"/>
            <a:r>
              <a:rPr kumimoji="1" lang="ja-JP" altLang="en-US" b="1" dirty="0">
                <a:solidFill>
                  <a:schemeClr val="bg1"/>
                </a:solidFill>
              </a:rPr>
              <a:t>③</a:t>
            </a:r>
          </a:p>
        </p:txBody>
      </p:sp>
      <p:sp>
        <p:nvSpPr>
          <p:cNvPr id="15" name="テキスト ボックス 14">
            <a:extLst>
              <a:ext uri="{FF2B5EF4-FFF2-40B4-BE49-F238E27FC236}">
                <a16:creationId xmlns:a16="http://schemas.microsoft.com/office/drawing/2014/main" id="{2A66AF28-3459-4D34-EE8B-FF9157F18E18}"/>
              </a:ext>
            </a:extLst>
          </p:cNvPr>
          <p:cNvSpPr txBox="1"/>
          <p:nvPr/>
        </p:nvSpPr>
        <p:spPr>
          <a:xfrm>
            <a:off x="11619480" y="3453778"/>
            <a:ext cx="339634" cy="369332"/>
          </a:xfrm>
          <a:prstGeom prst="rect">
            <a:avLst/>
          </a:prstGeom>
          <a:noFill/>
        </p:spPr>
        <p:txBody>
          <a:bodyPr wrap="square" rtlCol="0">
            <a:spAutoFit/>
          </a:bodyPr>
          <a:lstStyle/>
          <a:p>
            <a:pPr algn="ctr"/>
            <a:r>
              <a:rPr kumimoji="1" lang="ja-JP" altLang="en-US" b="1" dirty="0">
                <a:solidFill>
                  <a:schemeClr val="bg1"/>
                </a:solidFill>
              </a:rPr>
              <a:t>④</a:t>
            </a:r>
          </a:p>
        </p:txBody>
      </p:sp>
      <p:sp>
        <p:nvSpPr>
          <p:cNvPr id="16" name="テキスト ボックス 15">
            <a:extLst>
              <a:ext uri="{FF2B5EF4-FFF2-40B4-BE49-F238E27FC236}">
                <a16:creationId xmlns:a16="http://schemas.microsoft.com/office/drawing/2014/main" id="{C315B925-04BA-6987-304F-91C4A7FB76DA}"/>
              </a:ext>
            </a:extLst>
          </p:cNvPr>
          <p:cNvSpPr txBox="1"/>
          <p:nvPr/>
        </p:nvSpPr>
        <p:spPr>
          <a:xfrm>
            <a:off x="11470356" y="4737465"/>
            <a:ext cx="339634" cy="369332"/>
          </a:xfrm>
          <a:prstGeom prst="rect">
            <a:avLst/>
          </a:prstGeom>
          <a:noFill/>
        </p:spPr>
        <p:txBody>
          <a:bodyPr wrap="square" rtlCol="0">
            <a:spAutoFit/>
          </a:bodyPr>
          <a:lstStyle/>
          <a:p>
            <a:pPr algn="ctr"/>
            <a:r>
              <a:rPr kumimoji="1" lang="ja-JP" altLang="en-US" b="1" dirty="0">
                <a:solidFill>
                  <a:schemeClr val="bg1"/>
                </a:solidFill>
              </a:rPr>
              <a:t>⑤</a:t>
            </a:r>
          </a:p>
        </p:txBody>
      </p:sp>
      <p:sp>
        <p:nvSpPr>
          <p:cNvPr id="12" name="正方形/長方形 11">
            <a:extLst>
              <a:ext uri="{FF2B5EF4-FFF2-40B4-BE49-F238E27FC236}">
                <a16:creationId xmlns:a16="http://schemas.microsoft.com/office/drawing/2014/main" id="{8D6ED35C-8842-8EB2-0970-210FCDEB791A}"/>
              </a:ext>
            </a:extLst>
          </p:cNvPr>
          <p:cNvSpPr/>
          <p:nvPr/>
        </p:nvSpPr>
        <p:spPr>
          <a:xfrm>
            <a:off x="3518263" y="3429000"/>
            <a:ext cx="1418490" cy="299438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05616B24-A88D-6071-89DF-A6B728D331E2}"/>
              </a:ext>
            </a:extLst>
          </p:cNvPr>
          <p:cNvSpPr/>
          <p:nvPr/>
        </p:nvSpPr>
        <p:spPr>
          <a:xfrm>
            <a:off x="5484001" y="3453778"/>
            <a:ext cx="553538" cy="27543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83E7261C-BE3F-907D-6D06-B8DF9659E0AB}"/>
              </a:ext>
            </a:extLst>
          </p:cNvPr>
          <p:cNvSpPr/>
          <p:nvPr/>
        </p:nvSpPr>
        <p:spPr>
          <a:xfrm>
            <a:off x="5543833" y="4400459"/>
            <a:ext cx="553538" cy="27543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FD5DD7B0-5905-84CA-C7C0-269B76AAE01D}"/>
              </a:ext>
            </a:extLst>
          </p:cNvPr>
          <p:cNvSpPr/>
          <p:nvPr/>
        </p:nvSpPr>
        <p:spPr>
          <a:xfrm>
            <a:off x="8072846" y="4258234"/>
            <a:ext cx="829160" cy="36933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ED48A7E9-62B0-7DB2-F6CF-B093A0BCC579}"/>
              </a:ext>
            </a:extLst>
          </p:cNvPr>
          <p:cNvSpPr/>
          <p:nvPr/>
        </p:nvSpPr>
        <p:spPr>
          <a:xfrm>
            <a:off x="9136161" y="4336869"/>
            <a:ext cx="1340248" cy="26455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699D8E35-9EB3-0A51-3027-F1E86EA026F3}"/>
              </a:ext>
            </a:extLst>
          </p:cNvPr>
          <p:cNvSpPr/>
          <p:nvPr/>
        </p:nvSpPr>
        <p:spPr>
          <a:xfrm>
            <a:off x="9073810" y="5949486"/>
            <a:ext cx="1340248" cy="26455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FA27346F-960C-79B8-9D09-E2043809D37A}"/>
              </a:ext>
            </a:extLst>
          </p:cNvPr>
          <p:cNvSpPr/>
          <p:nvPr/>
        </p:nvSpPr>
        <p:spPr>
          <a:xfrm>
            <a:off x="5608758" y="3077196"/>
            <a:ext cx="2838556" cy="26455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89047560"/>
      </p:ext>
    </p:extLst>
  </p:cSld>
  <p:clrMapOvr>
    <a:masterClrMapping/>
  </p:clrMapOvr>
</p:sld>
</file>

<file path=ppt/theme/theme1.xml><?xml version="1.0" encoding="utf-8"?>
<a:theme xmlns:a="http://schemas.openxmlformats.org/drawingml/2006/main" name="表紙">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インデックス">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コンテンツ扉">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説明ページ">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88394CA23402B409981E2E75D0C0376" ma:contentTypeVersion="7" ma:contentTypeDescription="新しいドキュメントを作成します。" ma:contentTypeScope="" ma:versionID="478387fcd5d32e7abd5ae6fa40c7a4a3">
  <xsd:schema xmlns:xsd="http://www.w3.org/2001/XMLSchema" xmlns:xs="http://www.w3.org/2001/XMLSchema" xmlns:p="http://schemas.microsoft.com/office/2006/metadata/properties" xmlns:ns3="a9389fa2-add8-4853-8b42-44b440df2f1e" xmlns:ns4="cbb0b6e0-80bc-41b7-8336-0b8443e8d384" targetNamespace="http://schemas.microsoft.com/office/2006/metadata/properties" ma:root="true" ma:fieldsID="6bfbbaa74efca2bf1f67cd2f8c74c9c8" ns3:_="" ns4:_="">
    <xsd:import namespace="a9389fa2-add8-4853-8b42-44b440df2f1e"/>
    <xsd:import namespace="cbb0b6e0-80bc-41b7-8336-0b8443e8d384"/>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389fa2-add8-4853-8b42-44b440df2f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b0b6e0-80bc-41b7-8336-0b8443e8d384" elementFormDefault="qualified">
    <xsd:import namespace="http://schemas.microsoft.com/office/2006/documentManagement/types"/>
    <xsd:import namespace="http://schemas.microsoft.com/office/infopath/2007/PartnerControls"/>
    <xsd:element name="SharedWithUsers" ma:index="11"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共有相手の詳細情報" ma:internalName="SharedWithDetails" ma:readOnly="true">
      <xsd:simpleType>
        <xsd:restriction base="dms:Note">
          <xsd:maxLength value="255"/>
        </xsd:restriction>
      </xsd:simpleType>
    </xsd:element>
    <xsd:element name="SharingHintHash" ma:index="13" nillable="true" ma:displayName="共有のヒントのハッシュ"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a9389fa2-add8-4853-8b42-44b440df2f1e" xsi:nil="true"/>
  </documentManagement>
</p:properties>
</file>

<file path=customXml/itemProps1.xml><?xml version="1.0" encoding="utf-8"?>
<ds:datastoreItem xmlns:ds="http://schemas.openxmlformats.org/officeDocument/2006/customXml" ds:itemID="{B6B30520-D278-4788-82ED-FBCEF90C2A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389fa2-add8-4853-8b42-44b440df2f1e"/>
    <ds:schemaRef ds:uri="cbb0b6e0-80bc-41b7-8336-0b8443e8d3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F20F481-E198-416A-84A7-0B1B2644A2E8}">
  <ds:schemaRefs>
    <ds:schemaRef ds:uri="http://schemas.microsoft.com/sharepoint/v3/contenttype/forms"/>
  </ds:schemaRefs>
</ds:datastoreItem>
</file>

<file path=customXml/itemProps3.xml><?xml version="1.0" encoding="utf-8"?>
<ds:datastoreItem xmlns:ds="http://schemas.openxmlformats.org/officeDocument/2006/customXml" ds:itemID="{021EF08D-F8DA-4975-B7B2-B9EB78E5EC19}">
  <ds:schemaRefs>
    <ds:schemaRef ds:uri="http://schemas.microsoft.com/office/2006/documentManagement/types"/>
    <ds:schemaRef ds:uri="http://www.w3.org/XML/1998/namespace"/>
    <ds:schemaRef ds:uri="cbb0b6e0-80bc-41b7-8336-0b8443e8d384"/>
    <ds:schemaRef ds:uri="http://schemas.microsoft.com/office/infopath/2007/PartnerControls"/>
    <ds:schemaRef ds:uri="a9389fa2-add8-4853-8b42-44b440df2f1e"/>
    <ds:schemaRef ds:uri="http://purl.org/dc/elements/1.1/"/>
    <ds:schemaRef ds:uri="http://purl.org/dc/dcmitype/"/>
    <ds:schemaRef ds:uri="http://schemas.openxmlformats.org/package/2006/metadata/core-properti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39091</TotalTime>
  <Words>1102</Words>
  <Application>Microsoft Office PowerPoint</Application>
  <PresentationFormat>ワイド画面</PresentationFormat>
  <Paragraphs>127</Paragraphs>
  <Slides>10</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4</vt:i4>
      </vt:variant>
      <vt:variant>
        <vt:lpstr>スライド タイトル</vt:lpstr>
      </vt:variant>
      <vt:variant>
        <vt:i4>10</vt:i4>
      </vt:variant>
    </vt:vector>
  </HeadingPairs>
  <TitlesOfParts>
    <vt:vector size="21" baseType="lpstr">
      <vt:lpstr>Meiryo UI</vt:lpstr>
      <vt:lpstr>小塚ゴシック Pr6N B</vt:lpstr>
      <vt:lpstr>游ゴシック</vt:lpstr>
      <vt:lpstr>游ゴシック Light</vt:lpstr>
      <vt:lpstr>游ゴシック Medium</vt:lpstr>
      <vt:lpstr>Arial</vt:lpstr>
      <vt:lpstr>Lucida Sans Unicode</vt:lpstr>
      <vt:lpstr>表紙</vt:lpstr>
      <vt:lpstr>インデックス</vt:lpstr>
      <vt:lpstr>コンテンツ扉</vt:lpstr>
      <vt:lpstr>説明ページ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石上 学</dc:creator>
  <cp:lastModifiedBy>Ishii, Kazuhito / 石井　一仁</cp:lastModifiedBy>
  <cp:revision>631</cp:revision>
  <dcterms:created xsi:type="dcterms:W3CDTF">2021-03-26T09:54:52Z</dcterms:created>
  <dcterms:modified xsi:type="dcterms:W3CDTF">2026-02-24T03:56:46Z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0x010100288394CA23402B409981E2E75D0C0376</vt:lpwstr>
  </property>
</Properties>
</file>