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notesMasterIdLst>
    <p:notesMasterId r:id="rId15"/>
  </p:notesMasterIdLst>
  <p:sldIdLst>
    <p:sldId id="303" r:id="rId8"/>
    <p:sldId id="337" r:id="rId9"/>
    <p:sldId id="507" r:id="rId10"/>
    <p:sldId id="510" r:id="rId11"/>
    <p:sldId id="509" r:id="rId12"/>
    <p:sldId id="511" r:id="rId13"/>
    <p:sldId id="30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06EBE"/>
    <a:srgbClr val="FFFF00"/>
    <a:srgbClr val="31323A"/>
    <a:srgbClr val="0000DA"/>
    <a:srgbClr val="E5E8ED"/>
    <a:srgbClr val="4472C4"/>
    <a:srgbClr val="1B477D"/>
    <a:srgbClr val="CBCBCB"/>
    <a:srgbClr val="562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C15A8-13BE-4567-9921-EA6711A388AE}" v="28" dt="2023-10-19T14:52:40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 autoAdjust="0"/>
    <p:restoredTop sz="96279" autoAdjust="0"/>
  </p:normalViewPr>
  <p:slideViewPr>
    <p:cSldViewPr snapToGrid="0">
      <p:cViewPr varScale="1">
        <p:scale>
          <a:sx n="94" d="100"/>
          <a:sy n="94" d="100"/>
        </p:scale>
        <p:origin x="492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1907A-FC40-43F5-8A1A-169EB5BFB74C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39D14-A946-40DB-9F22-F822560091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9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39D14-A946-40DB-9F22-F822560091D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27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Design3D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2026.4.14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リリース版について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400EDE-EE2F-4FB8-9778-A5A6D5083400}"/>
              </a:ext>
            </a:extLst>
          </p:cNvPr>
          <p:cNvSpPr txBox="1"/>
          <p:nvPr/>
        </p:nvSpPr>
        <p:spPr>
          <a:xfrm>
            <a:off x="276468" y="814580"/>
            <a:ext cx="1177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ea typeface="游ゴシック"/>
              </a:rPr>
              <a:t>Smart Construction </a:t>
            </a:r>
            <a:r>
              <a:rPr kumimoji="1" lang="en-US" altLang="ja-JP" dirty="0">
                <a:solidFill>
                  <a:prstClr val="black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Design3D</a:t>
            </a:r>
            <a:r>
              <a:rPr kumimoji="1" lang="ja-JP" altLang="en-US" dirty="0">
                <a:ea typeface="游ゴシック"/>
              </a:rPr>
              <a:t>のアップデートについて、以下の日程・内容にてリリースを致します。</a:t>
            </a:r>
            <a:endParaRPr kumimoji="1" lang="en-US" altLang="ja-JP" dirty="0">
              <a:ea typeface="游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システムメンテナンスの為、下記日程は該当するサービスのお取扱いができなくなります。（</a:t>
            </a:r>
            <a:r>
              <a:rPr lang="en-US" altLang="ja-JP" dirty="0"/>
              <a:t>※</a:t>
            </a:r>
            <a:r>
              <a:rPr lang="ja-JP" altLang="en-US" dirty="0"/>
              <a:t>リリース日程・時間帯・内容については、状況に応じ変更する場合がございます。予めご了承ください。）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497712" y="1799866"/>
            <a:ext cx="52533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u="sng" dirty="0">
                <a:latin typeface="+mn-ea"/>
              </a:rPr>
              <a:t>日程：日本時間　</a:t>
            </a:r>
            <a:r>
              <a:rPr lang="en-US" altLang="ja-JP" u="sng" dirty="0">
                <a:latin typeface="+mn-ea"/>
              </a:rPr>
              <a:t>4</a:t>
            </a:r>
            <a:r>
              <a:rPr lang="ja-JP" altLang="en-US" u="sng" dirty="0">
                <a:latin typeface="+mn-ea"/>
              </a:rPr>
              <a:t>月</a:t>
            </a:r>
            <a:r>
              <a:rPr lang="en-US" altLang="ja-JP" u="sng" dirty="0">
                <a:latin typeface="+mn-ea"/>
              </a:rPr>
              <a:t>14</a:t>
            </a:r>
            <a:r>
              <a:rPr lang="ja-JP" altLang="en-US" u="sng" dirty="0">
                <a:latin typeface="+mn-ea"/>
              </a:rPr>
              <a:t>日</a:t>
            </a:r>
            <a:r>
              <a:rPr lang="en-US" altLang="ja-JP" u="sng" dirty="0">
                <a:latin typeface="+mn-ea"/>
              </a:rPr>
              <a:t>(</a:t>
            </a:r>
            <a:r>
              <a:rPr lang="ja-JP" altLang="en-US" u="sng" dirty="0">
                <a:latin typeface="+mn-ea"/>
              </a:rPr>
              <a:t>火</a:t>
            </a:r>
            <a:r>
              <a:rPr lang="en-US" altLang="ja-JP" u="sng" dirty="0">
                <a:latin typeface="+mn-ea"/>
              </a:rPr>
              <a:t>)</a:t>
            </a:r>
            <a:r>
              <a:rPr lang="ja-JP" altLang="en-US" u="sng" dirty="0">
                <a:latin typeface="+mn-ea"/>
              </a:rPr>
              <a:t>　</a:t>
            </a:r>
            <a:r>
              <a:rPr lang="en-US" altLang="ja-JP" u="sng" dirty="0">
                <a:latin typeface="+mn-ea"/>
              </a:rPr>
              <a:t>19:00</a:t>
            </a:r>
            <a:r>
              <a:rPr lang="ja-JP" altLang="en-US" u="sng" dirty="0">
                <a:latin typeface="+mn-ea"/>
              </a:rPr>
              <a:t>～</a:t>
            </a:r>
            <a:r>
              <a:rPr lang="en-US" altLang="ja-JP" u="sng" dirty="0">
                <a:latin typeface="+mn-ea"/>
              </a:rPr>
              <a:t>24:00</a:t>
            </a:r>
            <a:r>
              <a:rPr kumimoji="1" lang="en-US" altLang="ja-JP" u="sng" dirty="0">
                <a:latin typeface="+mn-ea"/>
              </a:rPr>
              <a:t> </a:t>
            </a:r>
            <a:r>
              <a:rPr kumimoji="1" lang="ja-JP" altLang="en-US" u="sng" dirty="0">
                <a:latin typeface="+mn-ea"/>
              </a:rPr>
              <a:t>　</a:t>
            </a:r>
            <a:endParaRPr kumimoji="1" lang="en-US" altLang="ja-JP" u="sng" dirty="0">
              <a:latin typeface="+mn-ea"/>
            </a:endParaRPr>
          </a:p>
        </p:txBody>
      </p:sp>
      <p:graphicFrame>
        <p:nvGraphicFramePr>
          <p:cNvPr id="20" name="表 5">
            <a:extLst>
              <a:ext uri="{FF2B5EF4-FFF2-40B4-BE49-F238E27FC236}">
                <a16:creationId xmlns:a16="http://schemas.microsoft.com/office/drawing/2014/main" id="{23FC66BD-76AB-D985-7D4B-E3C18890D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21043"/>
              </p:ext>
            </p:extLst>
          </p:nvPr>
        </p:nvGraphicFramePr>
        <p:xfrm>
          <a:off x="126946" y="2208097"/>
          <a:ext cx="11923057" cy="4340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30599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003139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5034243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3389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対象機能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詳細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12237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Design3D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機能改善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オブジェクト編集画面のレイアウトを改善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オブジェクト編集中は画面が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分割され、編集モードとして表示されるようになりました。画面構成は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3D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ビューと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2D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ビュー（縦断・断面ビュー）になります。編集完了用のボタンが追加され、完了後は元の画面レイアウトに戻ります。また、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3D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ビューと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2D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ビューの境界をドラッグすることで、各ビューの表示サイズを自由に変更できます。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972710"/>
                  </a:ext>
                </a:extLst>
              </a:tr>
              <a:tr h="105373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Design3D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機能改善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仮設道路・床掘の中心線の自動作成機能の追加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仮設道路および床掘を新規作成した際に、中心線形および断面が自動で作成されるようになりました。断面の線形幅および測点間隔は、各オブジェクトの追加時／編集時に、任意の数値を指定することが可能です。既存のオブジェクトについても、中心線形と断面の表示を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に切り替えることで、表示が可能です。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20540"/>
                  </a:ext>
                </a:extLst>
              </a:tr>
              <a:tr h="888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Design3D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機能改善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仮設道路・床掘における断面の更新および出力機能の追加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仮設道路および床掘の編集時に、新たに追加された断面更新ボタンを押下することで、断面線が編集内容に合わせて更新されます。また、オブジェクトのメニューから、断面図を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DXF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ファイルとして出力できるようになりました。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540628"/>
                  </a:ext>
                </a:extLst>
              </a:tr>
              <a:tr h="8360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Design3D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不具合改修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平場の天端面の色変更ができない問題を修正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平場の追加画面および編集時に、天端面の色を変更できない問題を修正しました。本修正により、平場の天端面についても、仮設道路や床掘と同様に面の色を変更できるようになりました。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3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96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5189-DE80-B909-0C16-B9D95DF0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8B72DB5-267E-BC04-C247-0887F6A60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D70AC3A9-6ACF-1C10-E0FE-B1709FFC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66772"/>
              </p:ext>
            </p:extLst>
          </p:nvPr>
        </p:nvGraphicFramePr>
        <p:xfrm>
          <a:off x="497711" y="863328"/>
          <a:ext cx="11547985" cy="567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5565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966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Design3D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機能改善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概要：オブジェクト編集画面のレイアウトを改善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詳細：オブジェクト編集中は画面が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分割され、編集モードとして表示されるようになりまし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た。画面構成は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3D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ビューと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2D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ビュー（縦断・断面ビュー）になります。編集完了ボタ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ンを追加し、編集完了後は元の画面レイアウトに戻ります。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また、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3D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ビューと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2D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ビューの境界をドラッグすることで、各ビューの表示サイズを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自由に変更できます。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EB6C01E3-0500-1E5D-07D1-51FB8F45A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690" y="3056047"/>
            <a:ext cx="6667762" cy="304719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BF00F21-1DFE-36E4-206A-D062FA7DDD86}"/>
              </a:ext>
            </a:extLst>
          </p:cNvPr>
          <p:cNvSpPr/>
          <p:nvPr/>
        </p:nvSpPr>
        <p:spPr>
          <a:xfrm>
            <a:off x="6712085" y="3036591"/>
            <a:ext cx="5260484" cy="1801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B22E9C50-9915-8982-897A-38B616AD7D35}"/>
              </a:ext>
            </a:extLst>
          </p:cNvPr>
          <p:cNvSpPr/>
          <p:nvPr/>
        </p:nvSpPr>
        <p:spPr>
          <a:xfrm>
            <a:off x="5313337" y="4883942"/>
            <a:ext cx="1372865" cy="346400"/>
          </a:xfrm>
          <a:prstGeom prst="wedgeRoundRectCallout">
            <a:avLst>
              <a:gd name="adj1" fmla="val -46378"/>
              <a:gd name="adj2" fmla="val -1482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各種編集項目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4A8BFAF-CF53-0DEC-B5C3-CB14055B86E4}"/>
              </a:ext>
            </a:extLst>
          </p:cNvPr>
          <p:cNvSpPr/>
          <p:nvPr/>
        </p:nvSpPr>
        <p:spPr>
          <a:xfrm>
            <a:off x="5340850" y="3046319"/>
            <a:ext cx="1343883" cy="18019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FAEE307-2982-3F2A-F7F4-F83571626DC1}"/>
              </a:ext>
            </a:extLst>
          </p:cNvPr>
          <p:cNvSpPr/>
          <p:nvPr/>
        </p:nvSpPr>
        <p:spPr>
          <a:xfrm>
            <a:off x="6712085" y="4857971"/>
            <a:ext cx="5260484" cy="1245269"/>
          </a:xfrm>
          <a:prstGeom prst="rect">
            <a:avLst/>
          </a:prstGeom>
          <a:noFill/>
          <a:ln w="28575">
            <a:solidFill>
              <a:srgbClr val="106E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73B49635-8248-6515-1B2E-A3F5E1546F6D}"/>
              </a:ext>
            </a:extLst>
          </p:cNvPr>
          <p:cNvSpPr/>
          <p:nvPr/>
        </p:nvSpPr>
        <p:spPr>
          <a:xfrm>
            <a:off x="10965333" y="3056047"/>
            <a:ext cx="1020178" cy="372371"/>
          </a:xfrm>
          <a:prstGeom prst="wedgeRoundRectCallout">
            <a:avLst>
              <a:gd name="adj1" fmla="val -46378"/>
              <a:gd name="adj2" fmla="val -1482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3D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ビュー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BFA19B3B-CC34-B8F1-B27A-7409568A1EE3}"/>
              </a:ext>
            </a:extLst>
          </p:cNvPr>
          <p:cNvSpPr/>
          <p:nvPr/>
        </p:nvSpPr>
        <p:spPr>
          <a:xfrm>
            <a:off x="10952391" y="4857971"/>
            <a:ext cx="1020178" cy="372371"/>
          </a:xfrm>
          <a:prstGeom prst="wedgeRoundRectCallout">
            <a:avLst>
              <a:gd name="adj1" fmla="val -46378"/>
              <a:gd name="adj2" fmla="val -1482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2D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ビュー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18D8CE7-38E6-C574-81DB-FE791C97F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033" y="3036591"/>
            <a:ext cx="2145473" cy="306664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0349C03-F5A8-DEC6-81F7-DC849DDC4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172" y="4299625"/>
            <a:ext cx="1097743" cy="1877519"/>
          </a:xfrm>
          <a:prstGeom prst="rect">
            <a:avLst/>
          </a:prstGeom>
        </p:spPr>
      </p:pic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EECFCDF2-160C-B670-A18C-E39AF11DEA0C}"/>
              </a:ext>
            </a:extLst>
          </p:cNvPr>
          <p:cNvSpPr/>
          <p:nvPr/>
        </p:nvSpPr>
        <p:spPr>
          <a:xfrm>
            <a:off x="4972463" y="4134255"/>
            <a:ext cx="313320" cy="330741"/>
          </a:xfrm>
          <a:prstGeom prst="flowChartConnector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CDC4564-B9AD-F74D-527B-A63F140671CC}"/>
              </a:ext>
            </a:extLst>
          </p:cNvPr>
          <p:cNvSpPr/>
          <p:nvPr/>
        </p:nvSpPr>
        <p:spPr>
          <a:xfrm>
            <a:off x="3906449" y="5212463"/>
            <a:ext cx="782215" cy="330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5EEC9ADF-B178-A770-6F86-4D0F8086F331}"/>
              </a:ext>
            </a:extLst>
          </p:cNvPr>
          <p:cNvSpPr/>
          <p:nvPr/>
        </p:nvSpPr>
        <p:spPr>
          <a:xfrm>
            <a:off x="4822621" y="4857971"/>
            <a:ext cx="592683" cy="1014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2B39C9B-10D4-A32D-9697-178DFD9DDE22}"/>
              </a:ext>
            </a:extLst>
          </p:cNvPr>
          <p:cNvSpPr/>
          <p:nvPr/>
        </p:nvSpPr>
        <p:spPr>
          <a:xfrm>
            <a:off x="5330690" y="2743201"/>
            <a:ext cx="6659232" cy="2933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編集モード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2D8C58-7330-572F-BB7E-7798DCE8AC9C}"/>
              </a:ext>
            </a:extLst>
          </p:cNvPr>
          <p:cNvSpPr/>
          <p:nvPr/>
        </p:nvSpPr>
        <p:spPr>
          <a:xfrm>
            <a:off x="3156034" y="2743201"/>
            <a:ext cx="2145472" cy="2933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ツールパネル</a:t>
            </a:r>
          </a:p>
        </p:txBody>
      </p:sp>
    </p:spTree>
    <p:extLst>
      <p:ext uri="{BB962C8B-B14F-4D97-AF65-F5344CB8AC3E}">
        <p14:creationId xmlns:p14="http://schemas.microsoft.com/office/powerpoint/2010/main" val="244592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5189-DE80-B909-0C16-B9D95DF0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8B72DB5-267E-BC04-C247-0887F6A60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D70AC3A9-6ACF-1C10-E0FE-B1709FFC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068459"/>
              </p:ext>
            </p:extLst>
          </p:nvPr>
        </p:nvGraphicFramePr>
        <p:xfrm>
          <a:off x="497711" y="863328"/>
          <a:ext cx="11547985" cy="567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5565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966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Design3D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機能改善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概要：仮設道路・床掘の中心線形の自動作成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詳細：仮設道路および床掘を新規作成した際に、中心線形および断面が自動で作成されるよう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になりました。断面の線形幅および測点間隔は、各オブジェクトの追加時／編集時に、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任意の数値を指定することが可能です。既存のオブジェクトについても、中心線形と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断面の表示を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に切り替えることで、表示が可能です。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pic>
        <p:nvPicPr>
          <p:cNvPr id="14" name="図 13">
            <a:extLst>
              <a:ext uri="{FF2B5EF4-FFF2-40B4-BE49-F238E27FC236}">
                <a16:creationId xmlns:a16="http://schemas.microsoft.com/office/drawing/2014/main" id="{80DC2481-FF20-A436-CF6D-CC2D1FFB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809" y="3098368"/>
            <a:ext cx="6394727" cy="332402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367D05A-6896-1B2B-0027-17989878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380" y="2610020"/>
            <a:ext cx="3576089" cy="2146708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184691F-05E4-1C50-8EF7-CE5E8A0AA597}"/>
              </a:ext>
            </a:extLst>
          </p:cNvPr>
          <p:cNvSpPr/>
          <p:nvPr/>
        </p:nvSpPr>
        <p:spPr>
          <a:xfrm>
            <a:off x="4902308" y="3195644"/>
            <a:ext cx="1692612" cy="943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2FF1ADA-32CB-0D5D-3AA6-CAFDF383D0C9}"/>
              </a:ext>
            </a:extLst>
          </p:cNvPr>
          <p:cNvSpPr/>
          <p:nvPr/>
        </p:nvSpPr>
        <p:spPr>
          <a:xfrm>
            <a:off x="6261543" y="5666470"/>
            <a:ext cx="1442331" cy="594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33602ACA-5FCF-145A-DFEC-0B731AF8ADCD}"/>
              </a:ext>
            </a:extLst>
          </p:cNvPr>
          <p:cNvCxnSpPr>
            <a:cxnSpLocks/>
            <a:stCxn id="19" idx="2"/>
            <a:endCxn id="20" idx="1"/>
          </p:cNvCxnSpPr>
          <p:nvPr/>
        </p:nvCxnSpPr>
        <p:spPr>
          <a:xfrm rot="16200000" flipH="1">
            <a:off x="5092807" y="4795032"/>
            <a:ext cx="1824542" cy="512929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BE77E67B-45AA-ED70-EF04-29A66B940815}"/>
              </a:ext>
            </a:extLst>
          </p:cNvPr>
          <p:cNvSpPr/>
          <p:nvPr/>
        </p:nvSpPr>
        <p:spPr>
          <a:xfrm>
            <a:off x="7949683" y="4756728"/>
            <a:ext cx="2534429" cy="717804"/>
          </a:xfrm>
          <a:prstGeom prst="wedgeRoundRectCallout">
            <a:avLst>
              <a:gd name="adj1" fmla="val 22317"/>
              <a:gd name="adj2" fmla="val 4818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オブジェクトの新規作成時に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中心線形が自動で作成される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4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5189-DE80-B909-0C16-B9D95DF0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8B72DB5-267E-BC04-C247-0887F6A60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D70AC3A9-6ACF-1C10-E0FE-B1709FFC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380831"/>
              </p:ext>
            </p:extLst>
          </p:nvPr>
        </p:nvGraphicFramePr>
        <p:xfrm>
          <a:off x="497711" y="863328"/>
          <a:ext cx="11547985" cy="567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5565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966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Design3D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機能改善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概要：仮設道路・床掘における断面の更新および出力機能の追加</a:t>
                      </a:r>
                      <a:endParaRPr kumimoji="1" lang="en-US" altLang="ja-JP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詳細：仮設道路および床掘の編集時に、新たに追加された断面更新ボタンを押下することで、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断面線が編集内容に合わせて更新されます。また、オブジェクトのメニューから、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断面図を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DXF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ファイルとして出力できるようになりました。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pic>
        <p:nvPicPr>
          <p:cNvPr id="15" name="図 14">
            <a:extLst>
              <a:ext uri="{FF2B5EF4-FFF2-40B4-BE49-F238E27FC236}">
                <a16:creationId xmlns:a16="http://schemas.microsoft.com/office/drawing/2014/main" id="{7ECA1332-E8A2-954E-0A1E-7EE4D4528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914" y="2536858"/>
            <a:ext cx="6333864" cy="383473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66E0BA9-0927-C061-300F-85A9CB0D7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99" y="4995910"/>
            <a:ext cx="3166178" cy="1284240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E8064BC-B1B4-5030-B072-C5E421989181}"/>
              </a:ext>
            </a:extLst>
          </p:cNvPr>
          <p:cNvSpPr/>
          <p:nvPr/>
        </p:nvSpPr>
        <p:spPr>
          <a:xfrm>
            <a:off x="4088275" y="5206916"/>
            <a:ext cx="396240" cy="307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85C27172-BA7D-7B63-9E8D-857A0834E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835" y="4469512"/>
            <a:ext cx="4031942" cy="190433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A221ACD-CDFA-1FD0-F874-6D8193BBE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612" y="2537795"/>
            <a:ext cx="4031941" cy="1932605"/>
          </a:xfrm>
          <a:prstGeom prst="rect">
            <a:avLst/>
          </a:prstGeom>
        </p:spPr>
      </p:pic>
      <p:sp>
        <p:nvSpPr>
          <p:cNvPr id="30" name="矢印: 下 29">
            <a:extLst>
              <a:ext uri="{FF2B5EF4-FFF2-40B4-BE49-F238E27FC236}">
                <a16:creationId xmlns:a16="http://schemas.microsoft.com/office/drawing/2014/main" id="{B18DDD76-0438-21C2-B7BF-02DCBB04EC80}"/>
              </a:ext>
            </a:extLst>
          </p:cNvPr>
          <p:cNvSpPr/>
          <p:nvPr/>
        </p:nvSpPr>
        <p:spPr>
          <a:xfrm>
            <a:off x="7092646" y="4219354"/>
            <a:ext cx="782320" cy="342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795A10D2-811A-FB7A-0E46-877249520DCD}"/>
              </a:ext>
            </a:extLst>
          </p:cNvPr>
          <p:cNvSpPr/>
          <p:nvPr/>
        </p:nvSpPr>
        <p:spPr>
          <a:xfrm>
            <a:off x="4361677" y="5575528"/>
            <a:ext cx="1277726" cy="465415"/>
          </a:xfrm>
          <a:prstGeom prst="wedgeRoundRectCallout">
            <a:avLst>
              <a:gd name="adj1" fmla="val 22317"/>
              <a:gd name="adj2" fmla="val 4818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断面の表示を更新可能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00DD311-EC46-81C8-348E-35EC815E4CA3}"/>
              </a:ext>
            </a:extLst>
          </p:cNvPr>
          <p:cNvSpPr/>
          <p:nvPr/>
        </p:nvSpPr>
        <p:spPr>
          <a:xfrm>
            <a:off x="5453612" y="2579214"/>
            <a:ext cx="907550" cy="2933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更新前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7134172-ECDE-7EA4-CE86-39D790A9EB01}"/>
              </a:ext>
            </a:extLst>
          </p:cNvPr>
          <p:cNvSpPr/>
          <p:nvPr/>
        </p:nvSpPr>
        <p:spPr>
          <a:xfrm>
            <a:off x="5453612" y="4491195"/>
            <a:ext cx="907550" cy="2933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更新後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7048E694-F450-6ABE-1AD5-F9FB53EE3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0445" y="2534673"/>
            <a:ext cx="2361160" cy="3834732"/>
          </a:xfrm>
          <a:prstGeom prst="rect">
            <a:avLst/>
          </a:prstGeom>
        </p:spPr>
      </p:pic>
      <p:sp>
        <p:nvSpPr>
          <p:cNvPr id="39" name="フローチャート: 結合子 38">
            <a:extLst>
              <a:ext uri="{FF2B5EF4-FFF2-40B4-BE49-F238E27FC236}">
                <a16:creationId xmlns:a16="http://schemas.microsoft.com/office/drawing/2014/main" id="{8DD32C2F-EB36-710B-67F9-E38F80CFACF6}"/>
              </a:ext>
            </a:extLst>
          </p:cNvPr>
          <p:cNvSpPr/>
          <p:nvPr/>
        </p:nvSpPr>
        <p:spPr>
          <a:xfrm>
            <a:off x="11619288" y="3759200"/>
            <a:ext cx="352317" cy="312699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C6742DA1-AB67-470B-DE71-3B5A73435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4334" y="4004115"/>
            <a:ext cx="1351112" cy="2276035"/>
          </a:xfrm>
          <a:prstGeom prst="rect">
            <a:avLst/>
          </a:prstGeom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8B839E4-784F-CC55-5175-275C3EBF852D}"/>
              </a:ext>
            </a:extLst>
          </p:cNvPr>
          <p:cNvSpPr/>
          <p:nvPr/>
        </p:nvSpPr>
        <p:spPr>
          <a:xfrm>
            <a:off x="10507895" y="4790706"/>
            <a:ext cx="1237193" cy="385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6AD1D8E9-6C7E-D7EA-6B59-CB2A3B9D0FEA}"/>
              </a:ext>
            </a:extLst>
          </p:cNvPr>
          <p:cNvSpPr/>
          <p:nvPr/>
        </p:nvSpPr>
        <p:spPr>
          <a:xfrm>
            <a:off x="9647332" y="5495585"/>
            <a:ext cx="2276801" cy="465415"/>
          </a:xfrm>
          <a:prstGeom prst="wedgeRoundRectCallout">
            <a:avLst>
              <a:gd name="adj1" fmla="val 22317"/>
              <a:gd name="adj2" fmla="val 4818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断面図を出力することが可能</a:t>
            </a:r>
          </a:p>
        </p:txBody>
      </p:sp>
    </p:spTree>
    <p:extLst>
      <p:ext uri="{BB962C8B-B14F-4D97-AF65-F5344CB8AC3E}">
        <p14:creationId xmlns:p14="http://schemas.microsoft.com/office/powerpoint/2010/main" val="212900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5189-DE80-B909-0C16-B9D95DF0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8B72DB5-267E-BC04-C247-0887F6A60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D70AC3A9-6ACF-1C10-E0FE-B1709FFC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773790"/>
              </p:ext>
            </p:extLst>
          </p:nvPr>
        </p:nvGraphicFramePr>
        <p:xfrm>
          <a:off x="497711" y="863328"/>
          <a:ext cx="11547985" cy="567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5565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966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Design3D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不具合改修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概要：平場の天端面の色変更ができない問題を修正</a:t>
                      </a:r>
                      <a:endParaRPr kumimoji="1" lang="en-US" altLang="ja-JP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詳細：平場の追加画面および編集時に、天端面の色を変更できない問題を修正しました。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本修正により、平場の天端面についても、仮設道路や床掘と同様に面の色を変更できる</a:t>
                      </a:r>
                      <a:b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ようになりました。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F32A2AEF-CAA4-304E-EE24-D5C2F64DA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13" y="3255830"/>
            <a:ext cx="6098865" cy="315332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B1D9C95-660F-E577-1702-7A8E32F28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26" y="2438407"/>
            <a:ext cx="3991532" cy="277216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E871E64-2962-5262-F571-F98F5F2B90B2}"/>
              </a:ext>
            </a:extLst>
          </p:cNvPr>
          <p:cNvSpPr/>
          <p:nvPr/>
        </p:nvSpPr>
        <p:spPr>
          <a:xfrm>
            <a:off x="3827981" y="4703608"/>
            <a:ext cx="2115619" cy="3936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21A1589-995C-8632-588A-D6921A54EF19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943600" y="4182894"/>
            <a:ext cx="3307404" cy="7175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6A5FB9CC-4205-6646-8508-876739571568}"/>
              </a:ext>
            </a:extLst>
          </p:cNvPr>
          <p:cNvSpPr/>
          <p:nvPr/>
        </p:nvSpPr>
        <p:spPr>
          <a:xfrm>
            <a:off x="6604113" y="4900451"/>
            <a:ext cx="2115620" cy="393686"/>
          </a:xfrm>
          <a:prstGeom prst="wedgeRoundRectCallout">
            <a:avLst>
              <a:gd name="adj1" fmla="val 22317"/>
              <a:gd name="adj2" fmla="val 4818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天端面の色変更が可能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7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389fa2-add8-4853-8b42-44b440df2f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7" ma:contentTypeDescription="新しいドキュメントを作成します。" ma:contentTypeScope="" ma:versionID="478387fcd5d32e7abd5ae6fa40c7a4a3">
  <xsd:schema xmlns:xsd="http://www.w3.org/2001/XMLSchema" xmlns:xs="http://www.w3.org/2001/XMLSchema" xmlns:p="http://schemas.microsoft.com/office/2006/metadata/properties" xmlns:ns3="a9389fa2-add8-4853-8b42-44b440df2f1e" xmlns:ns4="cbb0b6e0-80bc-41b7-8336-0b8443e8d384" targetNamespace="http://schemas.microsoft.com/office/2006/metadata/properties" ma:root="true" ma:fieldsID="6bfbbaa74efca2bf1f67cd2f8c74c9c8" ns3:_="" ns4:_="">
    <xsd:import namespace="a9389fa2-add8-4853-8b42-44b440df2f1e"/>
    <xsd:import namespace="cbb0b6e0-80bc-41b7-8336-0b8443e8d3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0b6e0-80bc-41b7-8336-0b8443e8d38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EF08D-F8DA-4975-B7B2-B9EB78E5EC19}">
  <ds:schemaRefs>
    <ds:schemaRef ds:uri="http://schemas.microsoft.com/office/2006/documentManagement/types"/>
    <ds:schemaRef ds:uri="http://www.w3.org/XML/1998/namespace"/>
    <ds:schemaRef ds:uri="cbb0b6e0-80bc-41b7-8336-0b8443e8d384"/>
    <ds:schemaRef ds:uri="http://schemas.microsoft.com/office/infopath/2007/PartnerControls"/>
    <ds:schemaRef ds:uri="a9389fa2-add8-4853-8b42-44b440df2f1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B30520-D278-4788-82ED-FBCEF90C2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cbb0b6e0-80bc-41b7-8336-0b8443e8d3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40043</TotalTime>
  <Words>853</Words>
  <Application>Microsoft Office PowerPoint</Application>
  <PresentationFormat>ワイド画面</PresentationFormat>
  <Paragraphs>79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7</vt:i4>
      </vt:variant>
    </vt:vector>
  </HeadingPairs>
  <TitlesOfParts>
    <vt:vector size="18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田中 祐輔</cp:lastModifiedBy>
  <cp:revision>665</cp:revision>
  <dcterms:created xsi:type="dcterms:W3CDTF">2021-03-26T09:54:52Z</dcterms:created>
  <dcterms:modified xsi:type="dcterms:W3CDTF">2026-04-10T01:41:00Z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