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72" r:id="rId4"/>
    <p:sldMasterId id="2147483674" r:id="rId5"/>
    <p:sldMasterId id="2147483676" r:id="rId6"/>
    <p:sldMasterId id="2147483678" r:id="rId7"/>
  </p:sldMasterIdLst>
  <p:sldIdLst>
    <p:sldId id="303" r:id="rId8"/>
    <p:sldId id="337" r:id="rId9"/>
    <p:sldId id="439" r:id="rId10"/>
    <p:sldId id="507" r:id="rId11"/>
    <p:sldId id="484" r:id="rId12"/>
    <p:sldId id="509" r:id="rId13"/>
    <p:sldId id="510" r:id="rId14"/>
    <p:sldId id="508" r:id="rId15"/>
    <p:sldId id="301"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oguchi, Takamasa / 野口　剛正" initials="NT/野" lastIdx="7" clrIdx="0">
    <p:extLst>
      <p:ext uri="{19B8F6BF-5375-455C-9EA6-DF929625EA0E}">
        <p15:presenceInfo xmlns:p15="http://schemas.microsoft.com/office/powerpoint/2012/main" userId="S::takamasa_noguchi@earthbrain.com::ceafb38f-d8e3-4660-ae65-2864b01995d3" providerId="AD"/>
      </p:ext>
    </p:extLst>
  </p:cmAuthor>
  <p:cmAuthor id="2" name="Noguchi, Takamasa / 野口　剛正" initials="NT/野 [2]" lastIdx="2" clrIdx="1">
    <p:extLst>
      <p:ext uri="{19B8F6BF-5375-455C-9EA6-DF929625EA0E}">
        <p15:presenceInfo xmlns:p15="http://schemas.microsoft.com/office/powerpoint/2012/main" userId="Noguchi, Takamasa / 野口　剛正"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FF00"/>
    <a:srgbClr val="31323A"/>
    <a:srgbClr val="0000DA"/>
    <a:srgbClr val="E5E8ED"/>
    <a:srgbClr val="4472C4"/>
    <a:srgbClr val="1B477D"/>
    <a:srgbClr val="106EBE"/>
    <a:srgbClr val="CBCBCB"/>
    <a:srgbClr val="56227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2C15A8-13BE-4567-9921-EA6711A388AE}" v="28" dt="2023-10-19T14:52:40.399"/>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スタイル (中間)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中間スタイル 3 - アクセント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202B0CA-FC54-4496-8BCA-5EF66A818D29}" styleName="スタイル (濃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889" autoAdjust="0"/>
    <p:restoredTop sz="96279" autoAdjust="0"/>
  </p:normalViewPr>
  <p:slideViewPr>
    <p:cSldViewPr snapToGrid="0">
      <p:cViewPr varScale="1">
        <p:scale>
          <a:sx n="127" d="100"/>
          <a:sy n="127" d="100"/>
        </p:scale>
        <p:origin x="402" y="114"/>
      </p:cViewPr>
      <p:guideLst>
        <p:guide orient="horz" pos="2137"/>
        <p:guide pos="3840"/>
      </p:guideLst>
    </p:cSldViewPr>
  </p:slideViewPr>
  <p:notesTextViewPr>
    <p:cViewPr>
      <p:scale>
        <a:sx n="1" d="1"/>
        <a:sy n="1" d="1"/>
      </p:scale>
      <p:origin x="0" y="0"/>
    </p:cViewPr>
  </p:notesTextViewPr>
  <p:sorterViewPr>
    <p:cViewPr>
      <p:scale>
        <a:sx n="150" d="100"/>
        <a:sy n="1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slide" Target="slides/slide8.xml"/><Relationship Id="rId10" Type="http://schemas.openxmlformats.org/officeDocument/2006/relationships/slide" Target="slides/slide3.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7" name="テキスト プレースホルダー 8">
            <a:extLst>
              <a:ext uri="{FF2B5EF4-FFF2-40B4-BE49-F238E27FC236}">
                <a16:creationId xmlns:a16="http://schemas.microsoft.com/office/drawing/2014/main" id="{778F59B4-A0C7-4EEB-BBA3-CA0FEEB7421A}"/>
              </a:ext>
            </a:extLst>
          </p:cNvPr>
          <p:cNvSpPr>
            <a:spLocks noGrp="1"/>
          </p:cNvSpPr>
          <p:nvPr>
            <p:ph type="body" sz="quarter" idx="10" hasCustomPrompt="1"/>
          </p:nvPr>
        </p:nvSpPr>
        <p:spPr>
          <a:xfrm>
            <a:off x="527051" y="765522"/>
            <a:ext cx="11137900" cy="503238"/>
          </a:xfrm>
          <a:prstGeom prst="rect">
            <a:avLst/>
          </a:prstGeom>
        </p:spPr>
        <p:txBody>
          <a:bodyPr anchor="ctr" anchorCtr="0"/>
          <a:lstStyle>
            <a:lvl1pPr marL="0" indent="0" algn="ctr" defTabSz="914400" rtl="0" eaLnBrk="1" latinLnBrk="0" hangingPunct="1">
              <a:buNone/>
              <a:defRPr kumimoji="1" lang="ja-JP" altLang="en-US" sz="3200" b="0" kern="1200" dirty="0" smtClean="0">
                <a:solidFill>
                  <a:srgbClr val="0000C6"/>
                </a:solidFill>
                <a:latin typeface="小塚ゴシック Pr6N B" panose="020B0800000000000000" pitchFamily="34" charset="-128"/>
                <a:ea typeface="小塚ゴシック Pr6N B" panose="020B0800000000000000" pitchFamily="34" charset="-128"/>
                <a:cs typeface="Lucida Sans Unicode" panose="020B0602030504020204" pitchFamily="34" charset="0"/>
              </a:defRPr>
            </a:lvl1pPr>
          </a:lstStyle>
          <a:p>
            <a:pPr lvl="0"/>
            <a:r>
              <a:rPr kumimoji="1" lang="ja-JP" altLang="en-US" dirty="0"/>
              <a:t>プレゼンテーションタイトルを入力</a:t>
            </a:r>
          </a:p>
        </p:txBody>
      </p:sp>
    </p:spTree>
    <p:extLst>
      <p:ext uri="{BB962C8B-B14F-4D97-AF65-F5344CB8AC3E}">
        <p14:creationId xmlns:p14="http://schemas.microsoft.com/office/powerpoint/2010/main" val="3757890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7" name="タイトル 1">
            <a:extLst>
              <a:ext uri="{FF2B5EF4-FFF2-40B4-BE49-F238E27FC236}">
                <a16:creationId xmlns:a16="http://schemas.microsoft.com/office/drawing/2014/main" id="{99963A55-18A4-499B-AF90-F8666C6BAD07}"/>
              </a:ext>
            </a:extLst>
          </p:cNvPr>
          <p:cNvSpPr txBox="1">
            <a:spLocks/>
          </p:cNvSpPr>
          <p:nvPr userDrawn="1"/>
        </p:nvSpPr>
        <p:spPr>
          <a:xfrm>
            <a:off x="1363203" y="3429000"/>
            <a:ext cx="3632237" cy="476672"/>
          </a:xfrm>
          <a:prstGeom prst="rect">
            <a:avLst/>
          </a:prstGeom>
        </p:spPr>
        <p:txBody>
          <a:bodyPr anchor="ctr" anchorCtr="0">
            <a:normAutofit/>
          </a:bodyPr>
          <a:lstStyle>
            <a:lvl1pPr algn="ctr" defTabSz="914400" rtl="0" eaLnBrk="1" latinLnBrk="0" hangingPunct="1">
              <a:spcBef>
                <a:spcPct val="0"/>
              </a:spcBef>
              <a:buNone/>
              <a:defRPr kumimoji="1" sz="2000" b="1" kern="1200">
                <a:solidFill>
                  <a:schemeClr val="tx1"/>
                </a:solidFill>
                <a:latin typeface="游ゴシック Medium" panose="020B0500000000000000" pitchFamily="50" charset="-128"/>
                <a:ea typeface="游ゴシック Medium" panose="020B0500000000000000" pitchFamily="50" charset="-128"/>
                <a:cs typeface="游ゴシック Medium" panose="020B0500000000000000" pitchFamily="50" charset="-128"/>
              </a:defRPr>
            </a:lvl1pPr>
          </a:lstStyle>
          <a:p>
            <a:r>
              <a:rPr lang="ja-JP" altLang="en-US" sz="2200" dirty="0">
                <a:solidFill>
                  <a:srgbClr val="0000CA"/>
                </a:solidFill>
              </a:rPr>
              <a:t>本日のアジェンダ</a:t>
            </a:r>
          </a:p>
        </p:txBody>
      </p:sp>
      <p:sp>
        <p:nvSpPr>
          <p:cNvPr id="8" name="テキスト プレースホルダー 18">
            <a:extLst>
              <a:ext uri="{FF2B5EF4-FFF2-40B4-BE49-F238E27FC236}">
                <a16:creationId xmlns:a16="http://schemas.microsoft.com/office/drawing/2014/main" id="{27FB1C44-7829-47D1-986D-0A87F4410CEF}"/>
              </a:ext>
            </a:extLst>
          </p:cNvPr>
          <p:cNvSpPr>
            <a:spLocks noGrp="1"/>
          </p:cNvSpPr>
          <p:nvPr>
            <p:ph type="body" sz="quarter" idx="28" hasCustomPrompt="1"/>
          </p:nvPr>
        </p:nvSpPr>
        <p:spPr>
          <a:xfrm>
            <a:off x="5994401" y="2445949"/>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9" name="テキスト プレースホルダー 24">
            <a:extLst>
              <a:ext uri="{FF2B5EF4-FFF2-40B4-BE49-F238E27FC236}">
                <a16:creationId xmlns:a16="http://schemas.microsoft.com/office/drawing/2014/main" id="{F9998B61-66B2-4745-AF3B-EB748FD36203}"/>
              </a:ext>
            </a:extLst>
          </p:cNvPr>
          <p:cNvSpPr>
            <a:spLocks noGrp="1"/>
          </p:cNvSpPr>
          <p:nvPr>
            <p:ph type="body" sz="quarter" idx="31" hasCustomPrompt="1"/>
          </p:nvPr>
        </p:nvSpPr>
        <p:spPr>
          <a:xfrm>
            <a:off x="6762751" y="2445713"/>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
        <p:nvSpPr>
          <p:cNvPr id="10" name="テキスト プレースホルダー 18">
            <a:extLst>
              <a:ext uri="{FF2B5EF4-FFF2-40B4-BE49-F238E27FC236}">
                <a16:creationId xmlns:a16="http://schemas.microsoft.com/office/drawing/2014/main" id="{B21ABF86-ABC5-457B-931A-A31F452B3C1A}"/>
              </a:ext>
            </a:extLst>
          </p:cNvPr>
          <p:cNvSpPr>
            <a:spLocks noGrp="1"/>
          </p:cNvSpPr>
          <p:nvPr>
            <p:ph type="body" sz="quarter" idx="32" hasCustomPrompt="1"/>
          </p:nvPr>
        </p:nvSpPr>
        <p:spPr>
          <a:xfrm>
            <a:off x="5994401" y="3090095"/>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11" name="テキスト プレースホルダー 24">
            <a:extLst>
              <a:ext uri="{FF2B5EF4-FFF2-40B4-BE49-F238E27FC236}">
                <a16:creationId xmlns:a16="http://schemas.microsoft.com/office/drawing/2014/main" id="{A18AF46B-4CBD-413E-9E2A-6B41FCA1BBD0}"/>
              </a:ext>
            </a:extLst>
          </p:cNvPr>
          <p:cNvSpPr>
            <a:spLocks noGrp="1"/>
          </p:cNvSpPr>
          <p:nvPr>
            <p:ph type="body" sz="quarter" idx="33" hasCustomPrompt="1"/>
          </p:nvPr>
        </p:nvSpPr>
        <p:spPr>
          <a:xfrm>
            <a:off x="6762751" y="3089859"/>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
        <p:nvSpPr>
          <p:cNvPr id="12" name="テキスト プレースホルダー 18">
            <a:extLst>
              <a:ext uri="{FF2B5EF4-FFF2-40B4-BE49-F238E27FC236}">
                <a16:creationId xmlns:a16="http://schemas.microsoft.com/office/drawing/2014/main" id="{21F160C3-C2C2-44CD-A0D3-95469A8E38F3}"/>
              </a:ext>
            </a:extLst>
          </p:cNvPr>
          <p:cNvSpPr>
            <a:spLocks noGrp="1"/>
          </p:cNvSpPr>
          <p:nvPr>
            <p:ph type="body" sz="quarter" idx="34" hasCustomPrompt="1"/>
          </p:nvPr>
        </p:nvSpPr>
        <p:spPr>
          <a:xfrm>
            <a:off x="5994401" y="3734241"/>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13" name="テキスト プレースホルダー 24">
            <a:extLst>
              <a:ext uri="{FF2B5EF4-FFF2-40B4-BE49-F238E27FC236}">
                <a16:creationId xmlns:a16="http://schemas.microsoft.com/office/drawing/2014/main" id="{76BD1657-8D93-47D8-A6BF-6EE2E99E83AD}"/>
              </a:ext>
            </a:extLst>
          </p:cNvPr>
          <p:cNvSpPr>
            <a:spLocks noGrp="1"/>
          </p:cNvSpPr>
          <p:nvPr>
            <p:ph type="body" sz="quarter" idx="35" hasCustomPrompt="1"/>
          </p:nvPr>
        </p:nvSpPr>
        <p:spPr>
          <a:xfrm>
            <a:off x="6762751" y="3734005"/>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
        <p:nvSpPr>
          <p:cNvPr id="14" name="テキスト プレースホルダー 18">
            <a:extLst>
              <a:ext uri="{FF2B5EF4-FFF2-40B4-BE49-F238E27FC236}">
                <a16:creationId xmlns:a16="http://schemas.microsoft.com/office/drawing/2014/main" id="{0F09644A-15BC-463D-A05C-3973A838F446}"/>
              </a:ext>
            </a:extLst>
          </p:cNvPr>
          <p:cNvSpPr>
            <a:spLocks noGrp="1"/>
          </p:cNvSpPr>
          <p:nvPr>
            <p:ph type="body" sz="quarter" idx="36" hasCustomPrompt="1"/>
          </p:nvPr>
        </p:nvSpPr>
        <p:spPr>
          <a:xfrm>
            <a:off x="5994401" y="4378387"/>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15" name="テキスト プレースホルダー 24">
            <a:extLst>
              <a:ext uri="{FF2B5EF4-FFF2-40B4-BE49-F238E27FC236}">
                <a16:creationId xmlns:a16="http://schemas.microsoft.com/office/drawing/2014/main" id="{4CD3D390-9AE8-494A-A09E-C5CCB969DFE0}"/>
              </a:ext>
            </a:extLst>
          </p:cNvPr>
          <p:cNvSpPr>
            <a:spLocks noGrp="1"/>
          </p:cNvSpPr>
          <p:nvPr>
            <p:ph type="body" sz="quarter" idx="37" hasCustomPrompt="1"/>
          </p:nvPr>
        </p:nvSpPr>
        <p:spPr>
          <a:xfrm>
            <a:off x="6762751" y="4378151"/>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Tree>
    <p:extLst>
      <p:ext uri="{BB962C8B-B14F-4D97-AF65-F5344CB8AC3E}">
        <p14:creationId xmlns:p14="http://schemas.microsoft.com/office/powerpoint/2010/main" val="1329838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A9A71AD5-80A4-478C-8A3A-9C222313E0A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3273552" y="1316736"/>
            <a:ext cx="4480560" cy="4559590"/>
          </a:xfrm>
          <a:prstGeom prst="rect">
            <a:avLst/>
          </a:prstGeom>
        </p:spPr>
      </p:pic>
      <p:sp>
        <p:nvSpPr>
          <p:cNvPr id="8" name="テキスト プレースホルダー 18">
            <a:extLst>
              <a:ext uri="{FF2B5EF4-FFF2-40B4-BE49-F238E27FC236}">
                <a16:creationId xmlns:a16="http://schemas.microsoft.com/office/drawing/2014/main" id="{27FB1C44-7829-47D1-986D-0A87F4410CEF}"/>
              </a:ext>
            </a:extLst>
          </p:cNvPr>
          <p:cNvSpPr>
            <a:spLocks noGrp="1"/>
          </p:cNvSpPr>
          <p:nvPr>
            <p:ph type="body" sz="quarter" idx="28" hasCustomPrompt="1"/>
          </p:nvPr>
        </p:nvSpPr>
        <p:spPr>
          <a:xfrm>
            <a:off x="5404722" y="3446368"/>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9" name="テキスト プレースホルダー 24">
            <a:extLst>
              <a:ext uri="{FF2B5EF4-FFF2-40B4-BE49-F238E27FC236}">
                <a16:creationId xmlns:a16="http://schemas.microsoft.com/office/drawing/2014/main" id="{F9998B61-66B2-4745-AF3B-EB748FD36203}"/>
              </a:ext>
            </a:extLst>
          </p:cNvPr>
          <p:cNvSpPr>
            <a:spLocks noGrp="1"/>
          </p:cNvSpPr>
          <p:nvPr>
            <p:ph type="body" sz="quarter" idx="31" hasCustomPrompt="1"/>
          </p:nvPr>
        </p:nvSpPr>
        <p:spPr>
          <a:xfrm>
            <a:off x="6173073" y="3446132"/>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Tree>
    <p:extLst>
      <p:ext uri="{BB962C8B-B14F-4D97-AF65-F5344CB8AC3E}">
        <p14:creationId xmlns:p14="http://schemas.microsoft.com/office/powerpoint/2010/main" val="3822735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BA49D872-27B0-41BC-9B69-C9B2499CF8AA}"/>
              </a:ext>
            </a:extLst>
          </p:cNvPr>
          <p:cNvSpPr>
            <a:spLocks noGrp="1"/>
          </p:cNvSpPr>
          <p:nvPr>
            <p:ph type="body" sz="quarter" idx="10" hasCustomPrompt="1"/>
          </p:nvPr>
        </p:nvSpPr>
        <p:spPr>
          <a:xfrm>
            <a:off x="2264833" y="1122363"/>
            <a:ext cx="8153400" cy="388031"/>
          </a:xfrm>
          <a:prstGeom prst="rect">
            <a:avLst/>
          </a:prstGeom>
        </p:spPr>
        <p:txBody>
          <a:bodyPr anchor="ctr" anchorCtr="0"/>
          <a:lstStyle>
            <a:lvl1pPr marL="0" indent="0" algn="l">
              <a:buNone/>
              <a:defRPr sz="2400" b="1">
                <a:latin typeface="游ゴシック Medium" panose="020B0500000000000000" pitchFamily="50" charset="-128"/>
                <a:ea typeface="游ゴシック Medium" panose="020B0500000000000000" pitchFamily="50" charset="-128"/>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dirty="0"/>
              <a:t>■大見出しの書式設定</a:t>
            </a:r>
          </a:p>
        </p:txBody>
      </p:sp>
      <p:sp>
        <p:nvSpPr>
          <p:cNvPr id="13" name="テキスト プレースホルダー 2">
            <a:extLst>
              <a:ext uri="{FF2B5EF4-FFF2-40B4-BE49-F238E27FC236}">
                <a16:creationId xmlns:a16="http://schemas.microsoft.com/office/drawing/2014/main" id="{36A1FFE9-57A1-4D92-822F-16EFCDBECDC9}"/>
              </a:ext>
            </a:extLst>
          </p:cNvPr>
          <p:cNvSpPr>
            <a:spLocks noGrp="1"/>
          </p:cNvSpPr>
          <p:nvPr>
            <p:ph type="body" sz="quarter" idx="14" hasCustomPrompt="1"/>
          </p:nvPr>
        </p:nvSpPr>
        <p:spPr>
          <a:xfrm>
            <a:off x="2264833" y="1699872"/>
            <a:ext cx="8153400" cy="388031"/>
          </a:xfrm>
          <a:prstGeom prst="rect">
            <a:avLst/>
          </a:prstGeom>
        </p:spPr>
        <p:txBody>
          <a:bodyPr anchor="ctr" anchorCtr="0"/>
          <a:lstStyle>
            <a:lvl1pPr marL="0" indent="0" algn="l">
              <a:buNone/>
              <a:defRPr sz="2000" b="0">
                <a:latin typeface="游ゴシック Medium" panose="020B0500000000000000" pitchFamily="50" charset="-128"/>
                <a:ea typeface="游ゴシック Medium" panose="020B0500000000000000" pitchFamily="50" charset="-128"/>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dirty="0"/>
              <a:t>〇中見出しの書式設定</a:t>
            </a:r>
          </a:p>
        </p:txBody>
      </p:sp>
      <p:sp>
        <p:nvSpPr>
          <p:cNvPr id="15" name="テキスト プレースホルダー 2">
            <a:extLst>
              <a:ext uri="{FF2B5EF4-FFF2-40B4-BE49-F238E27FC236}">
                <a16:creationId xmlns:a16="http://schemas.microsoft.com/office/drawing/2014/main" id="{6A5F223F-F1AE-42FD-9167-AD0C438CBD99}"/>
              </a:ext>
            </a:extLst>
          </p:cNvPr>
          <p:cNvSpPr>
            <a:spLocks noGrp="1"/>
          </p:cNvSpPr>
          <p:nvPr>
            <p:ph type="body" sz="quarter" idx="16" hasCustomPrompt="1"/>
          </p:nvPr>
        </p:nvSpPr>
        <p:spPr>
          <a:xfrm>
            <a:off x="2264833" y="2903876"/>
            <a:ext cx="8153400" cy="388031"/>
          </a:xfrm>
          <a:prstGeom prst="rect">
            <a:avLst/>
          </a:prstGeom>
        </p:spPr>
        <p:txBody>
          <a:bodyPr anchor="ctr" anchorCtr="0"/>
          <a:lstStyle>
            <a:lvl1pPr marL="0" indent="0" algn="l">
              <a:buNone/>
              <a:defRPr sz="900" b="0">
                <a:latin typeface="+mj-ea"/>
                <a:ea typeface="+mj-ea"/>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en-US" altLang="ja-JP" dirty="0"/>
              <a:t>※</a:t>
            </a:r>
            <a:r>
              <a:rPr kumimoji="1" lang="ja-JP" altLang="en-US" dirty="0"/>
              <a:t>注釈の書式設定</a:t>
            </a:r>
          </a:p>
        </p:txBody>
      </p:sp>
      <p:sp>
        <p:nvSpPr>
          <p:cNvPr id="17" name="テキスト プレースホルダー 2">
            <a:extLst>
              <a:ext uri="{FF2B5EF4-FFF2-40B4-BE49-F238E27FC236}">
                <a16:creationId xmlns:a16="http://schemas.microsoft.com/office/drawing/2014/main" id="{B6265334-BE5D-46F1-B6B8-C8FBC8331899}"/>
              </a:ext>
            </a:extLst>
          </p:cNvPr>
          <p:cNvSpPr>
            <a:spLocks noGrp="1"/>
          </p:cNvSpPr>
          <p:nvPr>
            <p:ph type="body" sz="quarter" idx="17" hasCustomPrompt="1"/>
          </p:nvPr>
        </p:nvSpPr>
        <p:spPr>
          <a:xfrm>
            <a:off x="2264833" y="2301874"/>
            <a:ext cx="8153400" cy="388031"/>
          </a:xfrm>
          <a:prstGeom prst="rect">
            <a:avLst/>
          </a:prstGeom>
        </p:spPr>
        <p:txBody>
          <a:bodyPr anchor="ctr" anchorCtr="0"/>
          <a:lstStyle>
            <a:lvl1pPr marL="0" indent="0" algn="l">
              <a:buNone/>
              <a:defRPr sz="1600" b="0">
                <a:latin typeface="+mj-ea"/>
                <a:ea typeface="+mj-ea"/>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dirty="0"/>
              <a:t>本文の書式設定</a:t>
            </a:r>
          </a:p>
        </p:txBody>
      </p:sp>
    </p:spTree>
    <p:extLst>
      <p:ext uri="{BB962C8B-B14F-4D97-AF65-F5344CB8AC3E}">
        <p14:creationId xmlns:p14="http://schemas.microsoft.com/office/powerpoint/2010/main" val="17766751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08901D54-967B-4EC0-A18B-2ED475DB08AC}"/>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t="18500" b="18500"/>
          <a:stretch/>
        </p:blipFill>
        <p:spPr>
          <a:xfrm>
            <a:off x="1184" y="1268760"/>
            <a:ext cx="12189631" cy="4320480"/>
          </a:xfrm>
          <a:prstGeom prst="rect">
            <a:avLst/>
          </a:prstGeom>
        </p:spPr>
      </p:pic>
      <p:pic>
        <p:nvPicPr>
          <p:cNvPr id="14" name="図 13">
            <a:extLst>
              <a:ext uri="{FF2B5EF4-FFF2-40B4-BE49-F238E27FC236}">
                <a16:creationId xmlns:a16="http://schemas.microsoft.com/office/drawing/2014/main" id="{30BD56B9-91E9-48D5-94B5-BA24C73F3DA4}"/>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4565903" y="5779008"/>
            <a:ext cx="3060194" cy="746336"/>
          </a:xfrm>
          <a:prstGeom prst="rect">
            <a:avLst/>
          </a:prstGeom>
        </p:spPr>
      </p:pic>
    </p:spTree>
    <p:extLst>
      <p:ext uri="{BB962C8B-B14F-4D97-AF65-F5344CB8AC3E}">
        <p14:creationId xmlns:p14="http://schemas.microsoft.com/office/powerpoint/2010/main" val="772999634"/>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17" name="図 16">
            <a:extLst>
              <a:ext uri="{FF2B5EF4-FFF2-40B4-BE49-F238E27FC236}">
                <a16:creationId xmlns:a16="http://schemas.microsoft.com/office/drawing/2014/main" id="{42D346E2-38A5-44BE-A92D-199A2510EF7C}"/>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184" y="0"/>
            <a:ext cx="2158379" cy="620689"/>
          </a:xfrm>
          <a:prstGeom prst="rect">
            <a:avLst/>
          </a:prstGeom>
        </p:spPr>
      </p:pic>
      <p:pic>
        <p:nvPicPr>
          <p:cNvPr id="18" name="図 17">
            <a:extLst>
              <a:ext uri="{FF2B5EF4-FFF2-40B4-BE49-F238E27FC236}">
                <a16:creationId xmlns:a16="http://schemas.microsoft.com/office/drawing/2014/main" id="{1BB33EA6-5E4F-4C45-AFC8-625F135911FD}"/>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184" y="620689"/>
            <a:ext cx="12189631" cy="188640"/>
          </a:xfrm>
          <a:prstGeom prst="rect">
            <a:avLst/>
          </a:prstGeom>
        </p:spPr>
      </p:pic>
      <p:pic>
        <p:nvPicPr>
          <p:cNvPr id="19" name="図 18">
            <a:extLst>
              <a:ext uri="{FF2B5EF4-FFF2-40B4-BE49-F238E27FC236}">
                <a16:creationId xmlns:a16="http://schemas.microsoft.com/office/drawing/2014/main" id="{8816161B-1D45-4E88-8575-4D9BFF792D33}"/>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1852655420"/>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7" name="図 6">
            <a:extLst>
              <a:ext uri="{FF2B5EF4-FFF2-40B4-BE49-F238E27FC236}">
                <a16:creationId xmlns:a16="http://schemas.microsoft.com/office/drawing/2014/main" id="{707C3299-AF8D-4B78-8F02-4897733AFDE6}"/>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184" y="0"/>
            <a:ext cx="2158379" cy="620689"/>
          </a:xfrm>
          <a:prstGeom prst="rect">
            <a:avLst/>
          </a:prstGeom>
        </p:spPr>
      </p:pic>
      <p:pic>
        <p:nvPicPr>
          <p:cNvPr id="8" name="図 7">
            <a:extLst>
              <a:ext uri="{FF2B5EF4-FFF2-40B4-BE49-F238E27FC236}">
                <a16:creationId xmlns:a16="http://schemas.microsoft.com/office/drawing/2014/main" id="{FEEE74F0-839F-4EAD-AA2E-636C3DD4D964}"/>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184" y="620689"/>
            <a:ext cx="12189631" cy="188640"/>
          </a:xfrm>
          <a:prstGeom prst="rect">
            <a:avLst/>
          </a:prstGeom>
        </p:spPr>
      </p:pic>
      <p:pic>
        <p:nvPicPr>
          <p:cNvPr id="9" name="図 8">
            <a:extLst>
              <a:ext uri="{FF2B5EF4-FFF2-40B4-BE49-F238E27FC236}">
                <a16:creationId xmlns:a16="http://schemas.microsoft.com/office/drawing/2014/main" id="{0D7E6AE0-5223-41C6-8A5A-EB3CDB91F337}"/>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211700992"/>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9" name="図 8">
            <a:extLst>
              <a:ext uri="{FF2B5EF4-FFF2-40B4-BE49-F238E27FC236}">
                <a16:creationId xmlns:a16="http://schemas.microsoft.com/office/drawing/2014/main" id="{E31735D5-31F4-4146-904E-9CD1EE47F946}"/>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184" y="0"/>
            <a:ext cx="2158379" cy="620689"/>
          </a:xfrm>
          <a:prstGeom prst="rect">
            <a:avLst/>
          </a:prstGeom>
        </p:spPr>
      </p:pic>
      <p:pic>
        <p:nvPicPr>
          <p:cNvPr id="11" name="図 10">
            <a:extLst>
              <a:ext uri="{FF2B5EF4-FFF2-40B4-BE49-F238E27FC236}">
                <a16:creationId xmlns:a16="http://schemas.microsoft.com/office/drawing/2014/main" id="{8AD479BE-C7D0-49F3-ADEC-124D5459EA42}"/>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184" y="620689"/>
            <a:ext cx="12189631" cy="188640"/>
          </a:xfrm>
          <a:prstGeom prst="rect">
            <a:avLst/>
          </a:prstGeom>
        </p:spPr>
      </p:pic>
      <p:pic>
        <p:nvPicPr>
          <p:cNvPr id="16" name="図 15">
            <a:extLst>
              <a:ext uri="{FF2B5EF4-FFF2-40B4-BE49-F238E27FC236}">
                <a16:creationId xmlns:a16="http://schemas.microsoft.com/office/drawing/2014/main" id="{0CE7F4EE-FB40-4554-827C-6815C539C4B7}"/>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2122821770"/>
      </p:ext>
    </p:extLst>
  </p:cSld>
  <p:clrMap bg1="lt1" tx1="dk1" bg2="lt2" tx2="dk2" accent1="accent1" accent2="accent2" accent3="accent3" accent4="accent4" accent5="accent5" accent6="accent6" hlink="hlink" folHlink="folHlink"/>
  <p:sldLayoutIdLst>
    <p:sldLayoutId id="2147483679"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530A82E1-8E0D-434A-9DF4-7C2ABD1A07A1}"/>
              </a:ext>
            </a:extLst>
          </p:cNvPr>
          <p:cNvSpPr>
            <a:spLocks noGrp="1"/>
          </p:cNvSpPr>
          <p:nvPr>
            <p:ph type="body" sz="quarter" idx="10"/>
          </p:nvPr>
        </p:nvSpPr>
        <p:spPr>
          <a:xfrm>
            <a:off x="527051" y="219075"/>
            <a:ext cx="11137900" cy="954569"/>
          </a:xfrm>
        </p:spPr>
        <p:txBody>
          <a:bodyPr lIns="91440" tIns="45720" rIns="91440" bIns="45720" anchor="ctr" anchorCtr="0"/>
          <a:lstStyle/>
          <a:p>
            <a:r>
              <a:rPr lang="en-US" altLang="ja-JP" dirty="0">
                <a:latin typeface="小塚ゴシック Pr6N B"/>
                <a:ea typeface="小塚ゴシック Pr6N B"/>
                <a:cs typeface="Lucida Sans Unicode"/>
              </a:rPr>
              <a:t>Smart Construction Design3D</a:t>
            </a:r>
            <a:br>
              <a:rPr lang="en-US" altLang="ja-JP" dirty="0">
                <a:latin typeface="小塚ゴシック Pr6N B"/>
                <a:ea typeface="小塚ゴシック Pr6N B"/>
                <a:cs typeface="Lucida Sans Unicode"/>
              </a:rPr>
            </a:br>
            <a:r>
              <a:rPr lang="en-US" altLang="ja-JP" dirty="0">
                <a:latin typeface="小塚ゴシック Pr6N B"/>
                <a:ea typeface="小塚ゴシック Pr6N B"/>
                <a:cs typeface="Lucida Sans Unicode"/>
              </a:rPr>
              <a:t>2026.6.30</a:t>
            </a:r>
            <a:r>
              <a:rPr lang="ja-JP" altLang="en-US" dirty="0">
                <a:latin typeface="小塚ゴシック Pr6N B"/>
                <a:ea typeface="小塚ゴシック Pr6N B"/>
                <a:cs typeface="Lucida Sans Unicode"/>
              </a:rPr>
              <a:t>リリース版について</a:t>
            </a:r>
            <a:endParaRPr lang="ja-JP" dirty="0"/>
          </a:p>
        </p:txBody>
      </p:sp>
    </p:spTree>
    <p:extLst>
      <p:ext uri="{BB962C8B-B14F-4D97-AF65-F5344CB8AC3E}">
        <p14:creationId xmlns:p14="http://schemas.microsoft.com/office/powerpoint/2010/main" val="3840699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519420CB-CF56-435A-A5AD-9C1751E314DF}"/>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sp>
        <p:nvSpPr>
          <p:cNvPr id="3" name="テキスト ボックス 2">
            <a:extLst>
              <a:ext uri="{FF2B5EF4-FFF2-40B4-BE49-F238E27FC236}">
                <a16:creationId xmlns:a16="http://schemas.microsoft.com/office/drawing/2014/main" id="{1E400EDE-EE2F-4FB8-9778-A5A6D5083400}"/>
              </a:ext>
            </a:extLst>
          </p:cNvPr>
          <p:cNvSpPr txBox="1"/>
          <p:nvPr/>
        </p:nvSpPr>
        <p:spPr>
          <a:xfrm>
            <a:off x="276468" y="814580"/>
            <a:ext cx="11779697" cy="923330"/>
          </a:xfrm>
          <a:prstGeom prst="rect">
            <a:avLst/>
          </a:prstGeom>
          <a:noFill/>
        </p:spPr>
        <p:txBody>
          <a:bodyPr wrap="square" rtlCol="0">
            <a:spAutoFit/>
          </a:bodyPr>
          <a:lstStyle/>
          <a:p>
            <a:pPr marL="285750" indent="-285750">
              <a:buFont typeface="Arial" panose="020B0604020202020204" pitchFamily="34" charset="0"/>
              <a:buChar char="•"/>
            </a:pPr>
            <a:r>
              <a:rPr kumimoji="1" lang="en-US" altLang="ja-JP" dirty="0">
                <a:ea typeface="游ゴシック"/>
              </a:rPr>
              <a:t>Smart Construction </a:t>
            </a:r>
            <a:r>
              <a:rPr kumimoji="1" lang="en-US" altLang="ja-JP" dirty="0">
                <a:solidFill>
                  <a:prstClr val="black"/>
                </a:solidFill>
                <a:latin typeface="游ゴシック" panose="020B0400000000000000" pitchFamily="34" charset="-128"/>
                <a:ea typeface="游ゴシック" panose="020B0400000000000000" pitchFamily="34" charset="-128"/>
              </a:rPr>
              <a:t>Design3D</a:t>
            </a:r>
            <a:r>
              <a:rPr kumimoji="1" lang="ja-JP" altLang="en-US" dirty="0">
                <a:ea typeface="游ゴシック"/>
              </a:rPr>
              <a:t>のアップデートについて、以下の日程・内容にてリリースを致します。</a:t>
            </a:r>
            <a:endParaRPr kumimoji="1" lang="en-US" altLang="ja-JP" dirty="0">
              <a:ea typeface="游ゴシック"/>
            </a:endParaRPr>
          </a:p>
          <a:p>
            <a:pPr marL="285750" indent="-285750">
              <a:buFont typeface="Arial" panose="020B0604020202020204" pitchFamily="34" charset="0"/>
              <a:buChar char="•"/>
            </a:pPr>
            <a:r>
              <a:rPr lang="ja-JP" altLang="en-US" dirty="0"/>
              <a:t>システムメンテナンスの為、下記日程は該当するサービスのお取扱いができなくなります。（</a:t>
            </a:r>
            <a:r>
              <a:rPr lang="en-US" altLang="ja-JP" dirty="0"/>
              <a:t>※</a:t>
            </a:r>
            <a:r>
              <a:rPr lang="ja-JP" altLang="en-US" dirty="0"/>
              <a:t>リリース日程・時間帯・内容については、状況に応じ変更する場合がございます。予めご了承ください。）</a:t>
            </a:r>
            <a:endParaRPr kumimoji="1" lang="ja-JP" altLang="en-US" dirty="0">
              <a:latin typeface="+mn-ea"/>
            </a:endParaRPr>
          </a:p>
        </p:txBody>
      </p:sp>
      <p:sp>
        <p:nvSpPr>
          <p:cNvPr id="6" name="テキスト ボックス 5">
            <a:extLst>
              <a:ext uri="{FF2B5EF4-FFF2-40B4-BE49-F238E27FC236}">
                <a16:creationId xmlns:a16="http://schemas.microsoft.com/office/drawing/2014/main" id="{531B4B9D-12EA-4BC5-4859-8E23CDDB1A22}"/>
              </a:ext>
            </a:extLst>
          </p:cNvPr>
          <p:cNvSpPr txBox="1"/>
          <p:nvPr/>
        </p:nvSpPr>
        <p:spPr>
          <a:xfrm>
            <a:off x="497712" y="1799866"/>
            <a:ext cx="5253384" cy="369332"/>
          </a:xfrm>
          <a:prstGeom prst="rect">
            <a:avLst/>
          </a:prstGeom>
          <a:noFill/>
        </p:spPr>
        <p:txBody>
          <a:bodyPr wrap="square" lIns="91440" tIns="45720" rIns="91440" bIns="45720" rtlCol="0" anchor="t">
            <a:spAutoFit/>
          </a:bodyPr>
          <a:lstStyle/>
          <a:p>
            <a:r>
              <a:rPr lang="ja-JP" altLang="en-US" u="sng" dirty="0">
                <a:latin typeface="+mn-ea"/>
              </a:rPr>
              <a:t>日程：日本時間　</a:t>
            </a:r>
            <a:r>
              <a:rPr lang="en-US" altLang="ja-JP" u="sng" dirty="0">
                <a:latin typeface="+mn-ea"/>
              </a:rPr>
              <a:t>6</a:t>
            </a:r>
            <a:r>
              <a:rPr lang="ja-JP" altLang="en-US" u="sng" dirty="0">
                <a:latin typeface="+mn-ea"/>
              </a:rPr>
              <a:t>月</a:t>
            </a:r>
            <a:r>
              <a:rPr lang="en-US" altLang="ja-JP" u="sng" dirty="0">
                <a:latin typeface="+mn-ea"/>
              </a:rPr>
              <a:t>30</a:t>
            </a:r>
            <a:r>
              <a:rPr lang="ja-JP" altLang="en-US" u="sng" dirty="0">
                <a:latin typeface="+mn-ea"/>
              </a:rPr>
              <a:t>日</a:t>
            </a:r>
            <a:r>
              <a:rPr lang="en-US" altLang="ja-JP" u="sng" dirty="0">
                <a:latin typeface="+mn-ea"/>
              </a:rPr>
              <a:t>(</a:t>
            </a:r>
            <a:r>
              <a:rPr lang="ja-JP" altLang="en-US" u="sng" dirty="0">
                <a:latin typeface="+mn-ea"/>
              </a:rPr>
              <a:t>火</a:t>
            </a:r>
            <a:r>
              <a:rPr lang="en-US" altLang="ja-JP" u="sng" dirty="0">
                <a:latin typeface="+mn-ea"/>
              </a:rPr>
              <a:t>)</a:t>
            </a:r>
            <a:r>
              <a:rPr lang="ja-JP" altLang="en-US" u="sng" dirty="0">
                <a:latin typeface="+mn-ea"/>
              </a:rPr>
              <a:t>　</a:t>
            </a:r>
            <a:r>
              <a:rPr lang="en-US" altLang="ja-JP" u="sng" dirty="0">
                <a:latin typeface="+mn-ea"/>
              </a:rPr>
              <a:t>19:00</a:t>
            </a:r>
            <a:r>
              <a:rPr lang="ja-JP" altLang="en-US" u="sng" dirty="0">
                <a:latin typeface="+mn-ea"/>
              </a:rPr>
              <a:t>～</a:t>
            </a:r>
            <a:r>
              <a:rPr lang="en-US" altLang="ja-JP" u="sng" dirty="0">
                <a:latin typeface="+mn-ea"/>
              </a:rPr>
              <a:t>24:00</a:t>
            </a:r>
            <a:r>
              <a:rPr kumimoji="1" lang="en-US" altLang="ja-JP" u="sng" dirty="0">
                <a:latin typeface="+mn-ea"/>
              </a:rPr>
              <a:t> </a:t>
            </a:r>
            <a:r>
              <a:rPr kumimoji="1" lang="ja-JP" altLang="en-US" u="sng" dirty="0">
                <a:latin typeface="+mn-ea"/>
              </a:rPr>
              <a:t>　</a:t>
            </a:r>
            <a:endParaRPr kumimoji="1" lang="en-US" altLang="ja-JP" u="sng" dirty="0">
              <a:latin typeface="+mn-ea"/>
            </a:endParaRPr>
          </a:p>
        </p:txBody>
      </p:sp>
      <p:graphicFrame>
        <p:nvGraphicFramePr>
          <p:cNvPr id="20" name="表 5">
            <a:extLst>
              <a:ext uri="{FF2B5EF4-FFF2-40B4-BE49-F238E27FC236}">
                <a16:creationId xmlns:a16="http://schemas.microsoft.com/office/drawing/2014/main" id="{23FC66BD-76AB-D985-7D4B-E3C18890D7AD}"/>
              </a:ext>
            </a:extLst>
          </p:cNvPr>
          <p:cNvGraphicFramePr>
            <a:graphicFrameLocks noGrp="1"/>
          </p:cNvGraphicFramePr>
          <p:nvPr>
            <p:extLst>
              <p:ext uri="{D42A27DB-BD31-4B8C-83A1-F6EECF244321}">
                <p14:modId xmlns:p14="http://schemas.microsoft.com/office/powerpoint/2010/main" val="213406029"/>
              </p:ext>
            </p:extLst>
          </p:nvPr>
        </p:nvGraphicFramePr>
        <p:xfrm>
          <a:off x="126946" y="2208097"/>
          <a:ext cx="11923057" cy="4332040"/>
        </p:xfrm>
        <a:graphic>
          <a:graphicData uri="http://schemas.openxmlformats.org/drawingml/2006/table">
            <a:tbl>
              <a:tblPr firstRow="1" bandRow="1">
                <a:tableStyleId>{5940675A-B579-460E-94D1-54222C63F5DA}</a:tableStyleId>
              </a:tblPr>
              <a:tblGrid>
                <a:gridCol w="579682">
                  <a:extLst>
                    <a:ext uri="{9D8B030D-6E8A-4147-A177-3AD203B41FA5}">
                      <a16:colId xmlns:a16="http://schemas.microsoft.com/office/drawing/2014/main" val="889631269"/>
                    </a:ext>
                  </a:extLst>
                </a:gridCol>
                <a:gridCol w="2305993">
                  <a:extLst>
                    <a:ext uri="{9D8B030D-6E8A-4147-A177-3AD203B41FA5}">
                      <a16:colId xmlns:a16="http://schemas.microsoft.com/office/drawing/2014/main" val="134053511"/>
                    </a:ext>
                  </a:extLst>
                </a:gridCol>
                <a:gridCol w="4003139">
                  <a:extLst>
                    <a:ext uri="{9D8B030D-6E8A-4147-A177-3AD203B41FA5}">
                      <a16:colId xmlns:a16="http://schemas.microsoft.com/office/drawing/2014/main" val="3343669445"/>
                    </a:ext>
                  </a:extLst>
                </a:gridCol>
                <a:gridCol w="5034243">
                  <a:extLst>
                    <a:ext uri="{9D8B030D-6E8A-4147-A177-3AD203B41FA5}">
                      <a16:colId xmlns:a16="http://schemas.microsoft.com/office/drawing/2014/main" val="1160287430"/>
                    </a:ext>
                  </a:extLst>
                </a:gridCol>
              </a:tblGrid>
              <a:tr h="338979">
                <a:tc>
                  <a:txBody>
                    <a:bodyPr/>
                    <a:lstStyle/>
                    <a:p>
                      <a:pPr algn="ctr"/>
                      <a:r>
                        <a:rPr kumimoji="1" lang="en-US" altLang="ja-JP" sz="1400" b="1" dirty="0">
                          <a:solidFill>
                            <a:schemeClr val="bg1"/>
                          </a:solidFill>
                          <a:latin typeface="+mn-ea"/>
                          <a:ea typeface="+mn-ea"/>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latin typeface="+mn-ea"/>
                          <a:ea typeface="+mn-ea"/>
                        </a:rPr>
                        <a:t>対象機能</a:t>
                      </a:r>
                    </a:p>
                  </a:txBody>
                  <a:tcPr anchor="ctr">
                    <a:solidFill>
                      <a:srgbClr val="0070C0"/>
                    </a:solidFill>
                  </a:tcPr>
                </a:tc>
                <a:tc>
                  <a:txBody>
                    <a:bodyPr/>
                    <a:lstStyle/>
                    <a:p>
                      <a:pPr algn="ctr"/>
                      <a:r>
                        <a:rPr kumimoji="1" lang="ja-JP" altLang="en-US" sz="1400" b="1" dirty="0">
                          <a:solidFill>
                            <a:schemeClr val="bg1"/>
                          </a:solidFill>
                          <a:latin typeface="+mn-ea"/>
                          <a:ea typeface="+mn-ea"/>
                        </a:rPr>
                        <a:t>概要</a:t>
                      </a:r>
                    </a:p>
                  </a:txBody>
                  <a:tcPr anchor="ctr">
                    <a:solidFill>
                      <a:srgbClr val="0070C0"/>
                    </a:solidFill>
                  </a:tcPr>
                </a:tc>
                <a:tc>
                  <a:txBody>
                    <a:bodyPr/>
                    <a:lstStyle/>
                    <a:p>
                      <a:pPr algn="ctr"/>
                      <a:r>
                        <a:rPr kumimoji="1" lang="ja-JP" altLang="en-US" sz="1400" b="1" dirty="0">
                          <a:solidFill>
                            <a:schemeClr val="bg1"/>
                          </a:solidFill>
                          <a:latin typeface="+mn-ea"/>
                          <a:ea typeface="+mn-ea"/>
                        </a:rPr>
                        <a:t>詳細</a:t>
                      </a:r>
                    </a:p>
                  </a:txBody>
                  <a:tcPr anchor="ctr">
                    <a:solidFill>
                      <a:srgbClr val="0070C0"/>
                    </a:solidFill>
                  </a:tcPr>
                </a:tc>
                <a:extLst>
                  <a:ext uri="{0D108BD9-81ED-4DB2-BD59-A6C34878D82A}">
                    <a16:rowId xmlns:a16="http://schemas.microsoft.com/office/drawing/2014/main" val="1860205053"/>
                  </a:ext>
                </a:extLst>
              </a:tr>
              <a:tr h="1188901">
                <a:tc>
                  <a:txBody>
                    <a:bodyPr/>
                    <a:lstStyle/>
                    <a:p>
                      <a:pPr algn="ctr"/>
                      <a:r>
                        <a:rPr kumimoji="1" lang="en-US" altLang="ja-JP" sz="1600" dirty="0">
                          <a:solidFill>
                            <a:schemeClr val="tx1"/>
                          </a:solidFill>
                          <a:latin typeface="+mn-lt"/>
                          <a:ea typeface="Meiryo UI" panose="020B0604030504040204" pitchFamily="50" charset="-128"/>
                        </a:rPr>
                        <a:t>1</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機能改善</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オブジェクトのメニュー構成変更（</a:t>
                      </a:r>
                      <a:r>
                        <a:rPr kumimoji="1" lang="en-US" altLang="ja-JP" sz="1200" b="0" dirty="0">
                          <a:solidFill>
                            <a:schemeClr val="tx1"/>
                          </a:solidFill>
                          <a:latin typeface="+mn-ea"/>
                          <a:ea typeface="+mn-ea"/>
                        </a:rPr>
                        <a:t>UI</a:t>
                      </a:r>
                      <a:r>
                        <a:rPr kumimoji="1" lang="ja-JP" altLang="en-US" sz="1200" b="0" dirty="0">
                          <a:solidFill>
                            <a:schemeClr val="tx1"/>
                          </a:solidFill>
                          <a:latin typeface="+mn-ea"/>
                          <a:ea typeface="+mn-ea"/>
                        </a:rPr>
                        <a:t>改善）</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i="0" u="none" strike="noStrike" kern="1200" cap="none" spc="0" normalizeH="0" baseline="0" noProof="0" dirty="0">
                          <a:ln>
                            <a:noFill/>
                          </a:ln>
                          <a:solidFill>
                            <a:prstClr val="black"/>
                          </a:solidFill>
                          <a:effectLst/>
                          <a:uLnTx/>
                          <a:uFillTx/>
                          <a:latin typeface="游ゴシック" panose="020B0400000000000000" pitchFamily="50" charset="-128"/>
                          <a:ea typeface="+mn-ea"/>
                          <a:cs typeface="+mn-cs"/>
                        </a:rPr>
                        <a:t>オブジェクト編集時のメニュー構成を変更しました。あわせて、ツールパネルの表示項目を「土量」「表面積」「中心線形」のみに変更しました。</a:t>
                      </a:r>
                      <a:endParaRPr kumimoji="1" lang="en-US" altLang="ja-JP" sz="1200" b="0" i="0" u="none" strike="noStrike" kern="1200" cap="none" spc="0" normalizeH="0" baseline="0" noProof="0" dirty="0">
                        <a:ln>
                          <a:noFill/>
                        </a:ln>
                        <a:solidFill>
                          <a:prstClr val="black"/>
                        </a:solidFill>
                        <a:effectLst/>
                        <a:uLnTx/>
                        <a:uFillTx/>
                        <a:latin typeface="游ゴシック" panose="020B0400000000000000" pitchFamily="50" charset="-128"/>
                        <a:ea typeface="+mn-ea"/>
                        <a:cs typeface="+mn-cs"/>
                      </a:endParaRPr>
                    </a:p>
                  </a:txBody>
                  <a:tcPr anchor="ctr">
                    <a:solidFill>
                      <a:schemeClr val="bg1"/>
                    </a:solidFill>
                  </a:tcPr>
                </a:tc>
                <a:extLst>
                  <a:ext uri="{0D108BD9-81ED-4DB2-BD59-A6C34878D82A}">
                    <a16:rowId xmlns:a16="http://schemas.microsoft.com/office/drawing/2014/main" val="2449972710"/>
                  </a:ext>
                </a:extLst>
              </a:tr>
              <a:tr h="1436915">
                <a:tc>
                  <a:txBody>
                    <a:bodyPr/>
                    <a:lstStyle/>
                    <a:p>
                      <a:pPr algn="ctr"/>
                      <a:r>
                        <a:rPr kumimoji="1" lang="en-US" altLang="ja-JP" sz="1600" dirty="0">
                          <a:solidFill>
                            <a:schemeClr val="tx1"/>
                          </a:solidFill>
                          <a:latin typeface="+mn-lt"/>
                          <a:ea typeface="Meiryo UI" panose="020B0604030504040204" pitchFamily="50" charset="-128"/>
                        </a:rPr>
                        <a:t>2</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機能改善</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簡易構造物の作成機能を追加</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簡易構造物の作成機能を追加しました。配管、ボックスカルバート、擁壁、マンホールなどの構造物を、簡易構造物追加メニューから種類を選択して作成できます。また、作成された簡易構造物はオブジェクトリストの下部に表示され、編集が可能です。</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1731920540"/>
                  </a:ext>
                </a:extLst>
              </a:tr>
              <a:tr h="1367245">
                <a:tc>
                  <a:txBody>
                    <a:bodyPr/>
                    <a:lstStyle/>
                    <a:p>
                      <a:pPr algn="ctr"/>
                      <a:r>
                        <a:rPr kumimoji="1" lang="en-US" altLang="ja-JP" sz="1600" dirty="0">
                          <a:solidFill>
                            <a:schemeClr val="tx1"/>
                          </a:solidFill>
                          <a:latin typeface="+mn-lt"/>
                          <a:ea typeface="Meiryo UI" panose="020B0604030504040204" pitchFamily="50" charset="-128"/>
                        </a:rPr>
                        <a:t>3</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機能改善</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データレイヤーのアップロード完了後に自動更新を実装</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点群・設計・ラインワークスのアップロード完了後、アップロードされたファイルの状態が自動的に更新されるようになりました。  従来はアップロード後に手動で更新操作を行う必要がありましたが、本改善により更新ボタンは不要となり、該当ボタンは削除されます。</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2944540628"/>
                  </a:ext>
                </a:extLst>
              </a:tr>
            </a:tbl>
          </a:graphicData>
        </a:graphic>
      </p:graphicFrame>
    </p:spTree>
    <p:extLst>
      <p:ext uri="{BB962C8B-B14F-4D97-AF65-F5344CB8AC3E}">
        <p14:creationId xmlns:p14="http://schemas.microsoft.com/office/powerpoint/2010/main" val="832969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519420CB-CF56-435A-A5AD-9C1751E314DF}"/>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20" name="表 5">
            <a:extLst>
              <a:ext uri="{FF2B5EF4-FFF2-40B4-BE49-F238E27FC236}">
                <a16:creationId xmlns:a16="http://schemas.microsoft.com/office/drawing/2014/main" id="{23FC66BD-76AB-D985-7D4B-E3C18890D7AD}"/>
              </a:ext>
            </a:extLst>
          </p:cNvPr>
          <p:cNvGraphicFramePr>
            <a:graphicFrameLocks noGrp="1"/>
          </p:cNvGraphicFramePr>
          <p:nvPr>
            <p:extLst>
              <p:ext uri="{D42A27DB-BD31-4B8C-83A1-F6EECF244321}">
                <p14:modId xmlns:p14="http://schemas.microsoft.com/office/powerpoint/2010/main" val="1618419487"/>
              </p:ext>
            </p:extLst>
          </p:nvPr>
        </p:nvGraphicFramePr>
        <p:xfrm>
          <a:off x="126946" y="893646"/>
          <a:ext cx="11923057" cy="4119617"/>
        </p:xfrm>
        <a:graphic>
          <a:graphicData uri="http://schemas.openxmlformats.org/drawingml/2006/table">
            <a:tbl>
              <a:tblPr firstRow="1" bandRow="1">
                <a:tableStyleId>{5940675A-B579-460E-94D1-54222C63F5DA}</a:tableStyleId>
              </a:tblPr>
              <a:tblGrid>
                <a:gridCol w="579682">
                  <a:extLst>
                    <a:ext uri="{9D8B030D-6E8A-4147-A177-3AD203B41FA5}">
                      <a16:colId xmlns:a16="http://schemas.microsoft.com/office/drawing/2014/main" val="889631269"/>
                    </a:ext>
                  </a:extLst>
                </a:gridCol>
                <a:gridCol w="2305993">
                  <a:extLst>
                    <a:ext uri="{9D8B030D-6E8A-4147-A177-3AD203B41FA5}">
                      <a16:colId xmlns:a16="http://schemas.microsoft.com/office/drawing/2014/main" val="134053511"/>
                    </a:ext>
                  </a:extLst>
                </a:gridCol>
                <a:gridCol w="4003139">
                  <a:extLst>
                    <a:ext uri="{9D8B030D-6E8A-4147-A177-3AD203B41FA5}">
                      <a16:colId xmlns:a16="http://schemas.microsoft.com/office/drawing/2014/main" val="3343669445"/>
                    </a:ext>
                  </a:extLst>
                </a:gridCol>
                <a:gridCol w="5034243">
                  <a:extLst>
                    <a:ext uri="{9D8B030D-6E8A-4147-A177-3AD203B41FA5}">
                      <a16:colId xmlns:a16="http://schemas.microsoft.com/office/drawing/2014/main" val="1160287430"/>
                    </a:ext>
                  </a:extLst>
                </a:gridCol>
              </a:tblGrid>
              <a:tr h="442672">
                <a:tc>
                  <a:txBody>
                    <a:bodyPr/>
                    <a:lstStyle/>
                    <a:p>
                      <a:pPr algn="ctr"/>
                      <a:r>
                        <a:rPr kumimoji="1" lang="en-US" altLang="ja-JP" sz="1400" b="1" dirty="0">
                          <a:solidFill>
                            <a:schemeClr val="bg1"/>
                          </a:solidFill>
                          <a:latin typeface="+mn-ea"/>
                          <a:ea typeface="+mn-ea"/>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latin typeface="+mn-ea"/>
                          <a:ea typeface="+mn-ea"/>
                        </a:rPr>
                        <a:t>対象機能</a:t>
                      </a:r>
                    </a:p>
                  </a:txBody>
                  <a:tcPr anchor="ctr">
                    <a:solidFill>
                      <a:srgbClr val="0070C0"/>
                    </a:solidFill>
                  </a:tcPr>
                </a:tc>
                <a:tc>
                  <a:txBody>
                    <a:bodyPr/>
                    <a:lstStyle/>
                    <a:p>
                      <a:pPr algn="ctr"/>
                      <a:r>
                        <a:rPr kumimoji="1" lang="ja-JP" altLang="en-US" sz="1400" b="1" dirty="0">
                          <a:solidFill>
                            <a:schemeClr val="bg1"/>
                          </a:solidFill>
                          <a:latin typeface="+mn-ea"/>
                          <a:ea typeface="+mn-ea"/>
                        </a:rPr>
                        <a:t>概要</a:t>
                      </a:r>
                    </a:p>
                  </a:txBody>
                  <a:tcPr anchor="ctr">
                    <a:solidFill>
                      <a:srgbClr val="0070C0"/>
                    </a:solidFill>
                  </a:tcPr>
                </a:tc>
                <a:tc>
                  <a:txBody>
                    <a:bodyPr/>
                    <a:lstStyle/>
                    <a:p>
                      <a:pPr algn="ctr"/>
                      <a:r>
                        <a:rPr kumimoji="1" lang="ja-JP" altLang="en-US" sz="1400" b="1" dirty="0">
                          <a:solidFill>
                            <a:schemeClr val="bg1"/>
                          </a:solidFill>
                          <a:latin typeface="+mn-ea"/>
                          <a:ea typeface="+mn-ea"/>
                        </a:rPr>
                        <a:t>詳細</a:t>
                      </a:r>
                    </a:p>
                  </a:txBody>
                  <a:tcPr anchor="ctr">
                    <a:solidFill>
                      <a:srgbClr val="0070C0"/>
                    </a:solidFill>
                  </a:tcPr>
                </a:tc>
                <a:extLst>
                  <a:ext uri="{0D108BD9-81ED-4DB2-BD59-A6C34878D82A}">
                    <a16:rowId xmlns:a16="http://schemas.microsoft.com/office/drawing/2014/main" val="1860205053"/>
                  </a:ext>
                </a:extLst>
              </a:tr>
              <a:tr h="2196000">
                <a:tc>
                  <a:txBody>
                    <a:bodyPr/>
                    <a:lstStyle/>
                    <a:p>
                      <a:pPr algn="ctr"/>
                      <a:r>
                        <a:rPr kumimoji="1" lang="en-US" altLang="ja-JP" sz="1600" dirty="0">
                          <a:solidFill>
                            <a:schemeClr val="tx1"/>
                          </a:solidFill>
                          <a:latin typeface="+mn-lt"/>
                          <a:ea typeface="Meiryo UI" panose="020B0604030504040204" pitchFamily="50" charset="-128"/>
                        </a:rPr>
                        <a:t>4</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機能改善</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200" b="0" dirty="0">
                          <a:solidFill>
                            <a:schemeClr val="tx1"/>
                          </a:solidFill>
                          <a:latin typeface="+mn-ea"/>
                          <a:ea typeface="+mn-ea"/>
                        </a:rPr>
                        <a:t>2D</a:t>
                      </a:r>
                      <a:r>
                        <a:rPr kumimoji="1" lang="ja-JP" altLang="en-US" sz="1200" b="0" dirty="0">
                          <a:solidFill>
                            <a:schemeClr val="tx1"/>
                          </a:solidFill>
                          <a:latin typeface="+mn-ea"/>
                          <a:ea typeface="+mn-ea"/>
                        </a:rPr>
                        <a:t>ビューの表示および操作性の改善</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200" b="0" dirty="0">
                          <a:solidFill>
                            <a:schemeClr val="tx1"/>
                          </a:solidFill>
                          <a:latin typeface="+mn-ea"/>
                          <a:ea typeface="+mn-ea"/>
                        </a:rPr>
                        <a:t>2D</a:t>
                      </a:r>
                      <a:r>
                        <a:rPr kumimoji="1" lang="ja-JP" altLang="en-US" sz="1200" b="0" dirty="0">
                          <a:solidFill>
                            <a:schemeClr val="tx1"/>
                          </a:solidFill>
                          <a:latin typeface="+mn-ea"/>
                          <a:ea typeface="+mn-ea"/>
                        </a:rPr>
                        <a:t>ビューの表示および操作性を改善しました。</a:t>
                      </a:r>
                      <a:br>
                        <a:rPr kumimoji="1" lang="en-US" altLang="ja-JP" sz="1200" b="0" dirty="0">
                          <a:solidFill>
                            <a:schemeClr val="tx1"/>
                          </a:solidFill>
                          <a:latin typeface="+mn-ea"/>
                          <a:ea typeface="+mn-ea"/>
                        </a:rPr>
                      </a:br>
                      <a:r>
                        <a:rPr kumimoji="1" lang="ja-JP" altLang="en-US" sz="1200" b="0" dirty="0">
                          <a:solidFill>
                            <a:schemeClr val="tx1"/>
                          </a:solidFill>
                          <a:latin typeface="+mn-ea"/>
                          <a:ea typeface="+mn-ea"/>
                        </a:rPr>
                        <a:t>縦断ビューでは、下部パネルに距離・勾配・高さを表示するようにし、</a:t>
                      </a:r>
                      <a:r>
                        <a:rPr kumimoji="1" lang="en-US" altLang="ja-JP" sz="1200" b="0" dirty="0">
                          <a:solidFill>
                            <a:schemeClr val="tx1"/>
                          </a:solidFill>
                          <a:latin typeface="+mn-ea"/>
                          <a:ea typeface="+mn-ea"/>
                        </a:rPr>
                        <a:t>BP</a:t>
                      </a:r>
                      <a:r>
                        <a:rPr kumimoji="1" lang="ja-JP" altLang="en-US" sz="1200" b="0" dirty="0">
                          <a:solidFill>
                            <a:schemeClr val="tx1"/>
                          </a:solidFill>
                          <a:latin typeface="+mn-ea"/>
                          <a:ea typeface="+mn-ea"/>
                        </a:rPr>
                        <a:t>／</a:t>
                      </a:r>
                      <a:r>
                        <a:rPr kumimoji="1" lang="en-US" altLang="ja-JP" sz="1200" b="0" dirty="0">
                          <a:solidFill>
                            <a:schemeClr val="tx1"/>
                          </a:solidFill>
                          <a:latin typeface="+mn-ea"/>
                          <a:ea typeface="+mn-ea"/>
                        </a:rPr>
                        <a:t>IP</a:t>
                      </a:r>
                      <a:r>
                        <a:rPr kumimoji="1" lang="ja-JP" altLang="en-US" sz="1200" b="0" dirty="0">
                          <a:solidFill>
                            <a:schemeClr val="tx1"/>
                          </a:solidFill>
                          <a:latin typeface="+mn-ea"/>
                          <a:ea typeface="+mn-ea"/>
                        </a:rPr>
                        <a:t>／</a:t>
                      </a:r>
                      <a:r>
                        <a:rPr kumimoji="1" lang="en-US" altLang="ja-JP" sz="1200" b="0" dirty="0">
                          <a:solidFill>
                            <a:schemeClr val="tx1"/>
                          </a:solidFill>
                          <a:latin typeface="+mn-ea"/>
                          <a:ea typeface="+mn-ea"/>
                        </a:rPr>
                        <a:t>EP</a:t>
                      </a:r>
                      <a:r>
                        <a:rPr kumimoji="1" lang="ja-JP" altLang="en-US" sz="1200" b="0" dirty="0">
                          <a:solidFill>
                            <a:schemeClr val="tx1"/>
                          </a:solidFill>
                          <a:latin typeface="+mn-ea"/>
                          <a:ea typeface="+mn-ea"/>
                        </a:rPr>
                        <a:t>ラベルを追加しました。表示内容はオブジェクト編集に応じて自動更新されます。</a:t>
                      </a:r>
                      <a:br>
                        <a:rPr kumimoji="1" lang="en-US" altLang="ja-JP" sz="1200" b="0" dirty="0">
                          <a:solidFill>
                            <a:schemeClr val="tx1"/>
                          </a:solidFill>
                          <a:latin typeface="+mn-ea"/>
                          <a:ea typeface="+mn-ea"/>
                        </a:rPr>
                      </a:br>
                      <a:r>
                        <a:rPr kumimoji="1" lang="ja-JP" altLang="en-US" sz="1200" b="0" dirty="0">
                          <a:solidFill>
                            <a:schemeClr val="tx1"/>
                          </a:solidFill>
                          <a:latin typeface="+mn-ea"/>
                          <a:ea typeface="+mn-ea"/>
                        </a:rPr>
                        <a:t>断面ビューでは、区間ごとの幅と勾配をパネル上に表示するようにし、勾配は大きさに応じて％／比率で切り替わります。また、カーブ時の誤差も区間として可視化されます。</a:t>
                      </a:r>
                      <a:br>
                        <a:rPr kumimoji="1" lang="en-US" altLang="ja-JP" sz="1200" b="0" dirty="0">
                          <a:solidFill>
                            <a:schemeClr val="tx1"/>
                          </a:solidFill>
                          <a:latin typeface="+mn-ea"/>
                          <a:ea typeface="+mn-ea"/>
                        </a:rPr>
                      </a:br>
                      <a:r>
                        <a:rPr kumimoji="1" lang="ja-JP" altLang="en-US" sz="1200" b="0" dirty="0">
                          <a:solidFill>
                            <a:schemeClr val="tx1"/>
                          </a:solidFill>
                          <a:latin typeface="+mn-ea"/>
                          <a:ea typeface="+mn-ea"/>
                        </a:rPr>
                        <a:t>あわせて、断面ビューに凡例を追加し、縦断ビューでは勾配の直接編集が可能になりました。</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1461280551"/>
                  </a:ext>
                </a:extLst>
              </a:tr>
              <a:tr h="1480945">
                <a:tc>
                  <a:txBody>
                    <a:bodyPr/>
                    <a:lstStyle/>
                    <a:p>
                      <a:pPr algn="ctr"/>
                      <a:r>
                        <a:rPr kumimoji="1" lang="en-US" altLang="ja-JP" sz="1600" dirty="0">
                          <a:solidFill>
                            <a:schemeClr val="tx1"/>
                          </a:solidFill>
                          <a:latin typeface="+mn-lt"/>
                          <a:ea typeface="Meiryo UI" panose="020B0604030504040204" pitchFamily="50" charset="-128"/>
                        </a:rPr>
                        <a:t>5</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オブジェクトの編集時に無効値で編集完了できてしまう問題を改修</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オブジェクトの編集時に無効値で編集完了できてしまう問題を修正しました。無効な値が入力されている状態では「編集完了」ボタンが非活性になります。また、編集完了の制御に伴い、マップ上からの編集完了操作（描画の完了）をできないように修正しました。</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2500863237"/>
                  </a:ext>
                </a:extLst>
              </a:tr>
            </a:tbl>
          </a:graphicData>
        </a:graphic>
      </p:graphicFrame>
    </p:spTree>
    <p:extLst>
      <p:ext uri="{BB962C8B-B14F-4D97-AF65-F5344CB8AC3E}">
        <p14:creationId xmlns:p14="http://schemas.microsoft.com/office/powerpoint/2010/main" val="362435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411825072"/>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1</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機能改善</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概要：オブジェクトのメニュー構成変更（</a:t>
                      </a:r>
                      <a:r>
                        <a:rPr kumimoji="1" lang="en-US" altLang="ja-JP" sz="1600" b="0" dirty="0">
                          <a:solidFill>
                            <a:schemeClr val="tx1"/>
                          </a:solidFill>
                          <a:latin typeface="+mn-ea"/>
                          <a:ea typeface="+mn-ea"/>
                        </a:rPr>
                        <a:t>UI</a:t>
                      </a:r>
                      <a:r>
                        <a:rPr kumimoji="1" lang="ja-JP" altLang="en-US" sz="1600" b="0" dirty="0">
                          <a:solidFill>
                            <a:schemeClr val="tx1"/>
                          </a:solidFill>
                          <a:latin typeface="+mn-ea"/>
                          <a:ea typeface="+mn-ea"/>
                        </a:rPr>
                        <a:t>改善）</a:t>
                      </a:r>
                      <a:endParaRPr kumimoji="1" lang="en-US" altLang="ja-JP" sz="1600" b="0" dirty="0">
                        <a:solidFill>
                          <a:schemeClr val="tx1"/>
                        </a:solidFill>
                        <a:latin typeface="+mn-ea"/>
                        <a:ea typeface="+mn-ea"/>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詳細：オブジェクトの編集時におけるメニュー構成を変更しました。また、ツールパネルでは</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土量</a:t>
                      </a:r>
                      <a:r>
                        <a:rPr kumimoji="1" lang="en-US" altLang="ja-JP" sz="1600" b="0" dirty="0">
                          <a:solidFill>
                            <a:schemeClr val="tx1"/>
                          </a:solidFill>
                          <a:latin typeface="+mn-ea"/>
                          <a:ea typeface="+mn-ea"/>
                        </a:rPr>
                        <a:t>/</a:t>
                      </a:r>
                      <a:r>
                        <a:rPr kumimoji="1" lang="ja-JP" altLang="en-US" sz="1600" b="0" dirty="0">
                          <a:solidFill>
                            <a:schemeClr val="tx1"/>
                          </a:solidFill>
                          <a:latin typeface="+mn-ea"/>
                          <a:ea typeface="+mn-ea"/>
                        </a:rPr>
                        <a:t>表面積</a:t>
                      </a:r>
                      <a:r>
                        <a:rPr kumimoji="1" lang="en-US" altLang="ja-JP" sz="1600" b="0" dirty="0">
                          <a:solidFill>
                            <a:schemeClr val="tx1"/>
                          </a:solidFill>
                          <a:latin typeface="+mn-ea"/>
                          <a:ea typeface="+mn-ea"/>
                        </a:rPr>
                        <a:t>/</a:t>
                      </a:r>
                      <a:r>
                        <a:rPr kumimoji="1" lang="ja-JP" altLang="en-US" sz="1600" b="0" dirty="0">
                          <a:solidFill>
                            <a:schemeClr val="tx1"/>
                          </a:solidFill>
                          <a:latin typeface="+mn-ea"/>
                          <a:ea typeface="+mn-ea"/>
                        </a:rPr>
                        <a:t>中心線形のみが表示されるように変更しました。</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1817764507"/>
                  </a:ext>
                </a:extLst>
              </a:tr>
            </a:tbl>
          </a:graphicData>
        </a:graphic>
      </p:graphicFrame>
      <p:pic>
        <p:nvPicPr>
          <p:cNvPr id="8" name="図 7">
            <a:extLst>
              <a:ext uri="{FF2B5EF4-FFF2-40B4-BE49-F238E27FC236}">
                <a16:creationId xmlns:a16="http://schemas.microsoft.com/office/drawing/2014/main" id="{DA5FF966-F5D3-E827-E530-566651D3857F}"/>
              </a:ext>
            </a:extLst>
          </p:cNvPr>
          <p:cNvPicPr>
            <a:picLocks noChangeAspect="1"/>
          </p:cNvPicPr>
          <p:nvPr/>
        </p:nvPicPr>
        <p:blipFill>
          <a:blip r:embed="rId2"/>
          <a:stretch>
            <a:fillRect/>
          </a:stretch>
        </p:blipFill>
        <p:spPr>
          <a:xfrm>
            <a:off x="3388761" y="2255219"/>
            <a:ext cx="3329433" cy="4016457"/>
          </a:xfrm>
          <a:prstGeom prst="rect">
            <a:avLst/>
          </a:prstGeom>
        </p:spPr>
      </p:pic>
      <p:pic>
        <p:nvPicPr>
          <p:cNvPr id="19" name="図 18">
            <a:extLst>
              <a:ext uri="{FF2B5EF4-FFF2-40B4-BE49-F238E27FC236}">
                <a16:creationId xmlns:a16="http://schemas.microsoft.com/office/drawing/2014/main" id="{E7C871B3-7C24-CF86-8CD0-335BAE1F83CB}"/>
              </a:ext>
            </a:extLst>
          </p:cNvPr>
          <p:cNvPicPr>
            <a:picLocks noChangeAspect="1"/>
          </p:cNvPicPr>
          <p:nvPr/>
        </p:nvPicPr>
        <p:blipFill>
          <a:blip r:embed="rId3"/>
          <a:stretch>
            <a:fillRect/>
          </a:stretch>
        </p:blipFill>
        <p:spPr>
          <a:xfrm>
            <a:off x="8055177" y="2110741"/>
            <a:ext cx="1784172" cy="4305412"/>
          </a:xfrm>
          <a:prstGeom prst="rect">
            <a:avLst/>
          </a:prstGeom>
        </p:spPr>
      </p:pic>
      <p:sp>
        <p:nvSpPr>
          <p:cNvPr id="5" name="正方形/長方形 4">
            <a:extLst>
              <a:ext uri="{FF2B5EF4-FFF2-40B4-BE49-F238E27FC236}">
                <a16:creationId xmlns:a16="http://schemas.microsoft.com/office/drawing/2014/main" id="{2ECA885F-1F4C-3D1E-566B-EC05F10B5B3A}"/>
              </a:ext>
            </a:extLst>
          </p:cNvPr>
          <p:cNvSpPr/>
          <p:nvPr/>
        </p:nvSpPr>
        <p:spPr>
          <a:xfrm>
            <a:off x="5191675" y="5527086"/>
            <a:ext cx="2789676" cy="87582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0"/>
              </a:spcBef>
              <a:spcAft>
                <a:spcPts val="0"/>
              </a:spcAft>
            </a:pPr>
            <a:r>
              <a:rPr lang="ja-JP" altLang="en-US" sz="1200" b="1" dirty="0">
                <a:solidFill>
                  <a:srgbClr val="FFFFFF"/>
                </a:solidFill>
              </a:rPr>
              <a:t>▼ ツールパネルの表示項目を変更</a:t>
            </a:r>
          </a:p>
          <a:p>
            <a:pPr algn="ctr">
              <a:spcBef>
                <a:spcPts val="0"/>
              </a:spcBef>
              <a:spcAft>
                <a:spcPts val="0"/>
              </a:spcAft>
            </a:pPr>
            <a:r>
              <a:rPr lang="ja-JP" altLang="en-US" sz="1050" dirty="0">
                <a:solidFill>
                  <a:srgbClr val="FFFFFF"/>
                </a:solidFill>
              </a:rPr>
              <a:t>表示項目を「土量」「表面積」</a:t>
            </a:r>
          </a:p>
          <a:p>
            <a:pPr algn="ctr">
              <a:spcBef>
                <a:spcPts val="0"/>
              </a:spcBef>
              <a:spcAft>
                <a:spcPts val="0"/>
              </a:spcAft>
            </a:pPr>
            <a:r>
              <a:rPr lang="ja-JP" altLang="en-US" sz="1050" dirty="0">
                <a:solidFill>
                  <a:srgbClr val="FFFFFF"/>
                </a:solidFill>
              </a:rPr>
              <a:t>「中心線形」のみに変更し、視認性を向上</a:t>
            </a:r>
          </a:p>
        </p:txBody>
      </p:sp>
      <p:sp>
        <p:nvSpPr>
          <p:cNvPr id="6" name="正方形/長方形 5">
            <a:extLst>
              <a:ext uri="{FF2B5EF4-FFF2-40B4-BE49-F238E27FC236}">
                <a16:creationId xmlns:a16="http://schemas.microsoft.com/office/drawing/2014/main" id="{A3BEBFFF-7207-9D0F-89C8-6EBA21168711}"/>
              </a:ext>
            </a:extLst>
          </p:cNvPr>
          <p:cNvSpPr/>
          <p:nvPr/>
        </p:nvSpPr>
        <p:spPr>
          <a:xfrm>
            <a:off x="9850532" y="5511317"/>
            <a:ext cx="2183980" cy="8915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0"/>
              </a:spcBef>
              <a:spcAft>
                <a:spcPts val="0"/>
              </a:spcAft>
            </a:pPr>
            <a:r>
              <a:rPr lang="ja-JP" altLang="en-US" sz="1200" b="1" dirty="0">
                <a:solidFill>
                  <a:srgbClr val="FFFFFF"/>
                </a:solidFill>
              </a:rPr>
              <a:t>▼ メニュー構成を変更</a:t>
            </a:r>
          </a:p>
          <a:p>
            <a:pPr algn="ctr">
              <a:spcBef>
                <a:spcPts val="0"/>
              </a:spcBef>
              <a:spcAft>
                <a:spcPts val="0"/>
              </a:spcAft>
            </a:pPr>
            <a:r>
              <a:rPr lang="ja-JP" altLang="en-US" sz="1050" dirty="0">
                <a:solidFill>
                  <a:srgbClr val="FFFFFF"/>
                </a:solidFill>
              </a:rPr>
              <a:t>オブジェクト編集時のメニュー</a:t>
            </a:r>
            <a:endParaRPr lang="en-US" altLang="ja-JP" sz="1050" dirty="0">
              <a:solidFill>
                <a:srgbClr val="FFFFFF"/>
              </a:solidFill>
            </a:endParaRPr>
          </a:p>
          <a:p>
            <a:pPr algn="ctr">
              <a:spcBef>
                <a:spcPts val="0"/>
              </a:spcBef>
              <a:spcAft>
                <a:spcPts val="0"/>
              </a:spcAft>
            </a:pPr>
            <a:r>
              <a:rPr lang="ja-JP" altLang="en-US" sz="1050" dirty="0">
                <a:solidFill>
                  <a:srgbClr val="FFFFFF"/>
                </a:solidFill>
              </a:rPr>
              <a:t>構成を整理</a:t>
            </a:r>
          </a:p>
        </p:txBody>
      </p:sp>
    </p:spTree>
    <p:extLst>
      <p:ext uri="{BB962C8B-B14F-4D97-AF65-F5344CB8AC3E}">
        <p14:creationId xmlns:p14="http://schemas.microsoft.com/office/powerpoint/2010/main" val="24459278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2866187560"/>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2</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機能改善</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概要：簡易構造物の作成機能を追加</a:t>
                      </a:r>
                      <a:endParaRPr kumimoji="1" lang="en-US" altLang="ja-JP" sz="1600" b="0" dirty="0">
                        <a:solidFill>
                          <a:schemeClr val="tx1"/>
                        </a:solidFill>
                        <a:latin typeface="+mn-ea"/>
                        <a:ea typeface="+mn-ea"/>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詳細：簡易構造物の作成機能を追加しました。配管、ボックスカルバート、擁壁、マンホール</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などの構造物を、簡易構造物追加メニューから種類を選択して作成できます。また、</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作成された簡易構造物はオブジェクトリストの下部に表示され、編集が可能です。</a:t>
                      </a:r>
                    </a:p>
                  </a:txBody>
                  <a:tcPr>
                    <a:solidFill>
                      <a:schemeClr val="bg1"/>
                    </a:solidFill>
                  </a:tcPr>
                </a:tc>
                <a:extLst>
                  <a:ext uri="{0D108BD9-81ED-4DB2-BD59-A6C34878D82A}">
                    <a16:rowId xmlns:a16="http://schemas.microsoft.com/office/drawing/2014/main" val="1817764507"/>
                  </a:ext>
                </a:extLst>
              </a:tr>
            </a:tbl>
          </a:graphicData>
        </a:graphic>
      </p:graphicFrame>
      <p:pic>
        <p:nvPicPr>
          <p:cNvPr id="22" name="図 21">
            <a:extLst>
              <a:ext uri="{FF2B5EF4-FFF2-40B4-BE49-F238E27FC236}">
                <a16:creationId xmlns:a16="http://schemas.microsoft.com/office/drawing/2014/main" id="{1F978E75-ADBF-8B6B-6CB9-0652E2036A47}"/>
              </a:ext>
            </a:extLst>
          </p:cNvPr>
          <p:cNvPicPr>
            <a:picLocks noChangeAspect="1"/>
          </p:cNvPicPr>
          <p:nvPr/>
        </p:nvPicPr>
        <p:blipFill>
          <a:blip r:embed="rId2"/>
          <a:stretch>
            <a:fillRect/>
          </a:stretch>
        </p:blipFill>
        <p:spPr>
          <a:xfrm>
            <a:off x="3123110" y="2436726"/>
            <a:ext cx="5359881" cy="4008030"/>
          </a:xfrm>
          <a:prstGeom prst="rect">
            <a:avLst/>
          </a:prstGeom>
        </p:spPr>
      </p:pic>
      <p:sp>
        <p:nvSpPr>
          <p:cNvPr id="23" name="正方形/長方形 22">
            <a:extLst>
              <a:ext uri="{FF2B5EF4-FFF2-40B4-BE49-F238E27FC236}">
                <a16:creationId xmlns:a16="http://schemas.microsoft.com/office/drawing/2014/main" id="{B4653587-2B0A-62D3-2E56-5D0E470A70B6}"/>
              </a:ext>
            </a:extLst>
          </p:cNvPr>
          <p:cNvSpPr/>
          <p:nvPr/>
        </p:nvSpPr>
        <p:spPr>
          <a:xfrm>
            <a:off x="3510541" y="3523293"/>
            <a:ext cx="1322024" cy="27468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矢印: 右 23">
            <a:extLst>
              <a:ext uri="{FF2B5EF4-FFF2-40B4-BE49-F238E27FC236}">
                <a16:creationId xmlns:a16="http://schemas.microsoft.com/office/drawing/2014/main" id="{D799E04F-8EF5-F8DA-3021-771D71F19829}"/>
              </a:ext>
            </a:extLst>
          </p:cNvPr>
          <p:cNvSpPr/>
          <p:nvPr/>
        </p:nvSpPr>
        <p:spPr>
          <a:xfrm>
            <a:off x="4855327" y="3369690"/>
            <a:ext cx="476092" cy="58189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正方形/長方形 24">
            <a:extLst>
              <a:ext uri="{FF2B5EF4-FFF2-40B4-BE49-F238E27FC236}">
                <a16:creationId xmlns:a16="http://schemas.microsoft.com/office/drawing/2014/main" id="{CF17FF3B-24BC-9A28-32B6-4827927026B9}"/>
              </a:ext>
            </a:extLst>
          </p:cNvPr>
          <p:cNvSpPr/>
          <p:nvPr/>
        </p:nvSpPr>
        <p:spPr>
          <a:xfrm>
            <a:off x="3408989" y="5442584"/>
            <a:ext cx="1510634" cy="98705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6" name="図 25">
            <a:extLst>
              <a:ext uri="{FF2B5EF4-FFF2-40B4-BE49-F238E27FC236}">
                <a16:creationId xmlns:a16="http://schemas.microsoft.com/office/drawing/2014/main" id="{ABD5E9A7-1525-8915-2FAE-74C71110008F}"/>
              </a:ext>
            </a:extLst>
          </p:cNvPr>
          <p:cNvPicPr>
            <a:picLocks noChangeAspect="1"/>
          </p:cNvPicPr>
          <p:nvPr/>
        </p:nvPicPr>
        <p:blipFill>
          <a:blip r:embed="rId3"/>
          <a:stretch>
            <a:fillRect/>
          </a:stretch>
        </p:blipFill>
        <p:spPr>
          <a:xfrm>
            <a:off x="8418032" y="4680677"/>
            <a:ext cx="1754816" cy="1772588"/>
          </a:xfrm>
          <a:prstGeom prst="rect">
            <a:avLst/>
          </a:prstGeom>
        </p:spPr>
      </p:pic>
      <p:pic>
        <p:nvPicPr>
          <p:cNvPr id="27" name="図 26">
            <a:extLst>
              <a:ext uri="{FF2B5EF4-FFF2-40B4-BE49-F238E27FC236}">
                <a16:creationId xmlns:a16="http://schemas.microsoft.com/office/drawing/2014/main" id="{B676EEC1-6F2C-8FFD-9561-620A65001E50}"/>
              </a:ext>
            </a:extLst>
          </p:cNvPr>
          <p:cNvPicPr>
            <a:picLocks noChangeAspect="1"/>
          </p:cNvPicPr>
          <p:nvPr/>
        </p:nvPicPr>
        <p:blipFill>
          <a:blip r:embed="rId4"/>
          <a:stretch>
            <a:fillRect/>
          </a:stretch>
        </p:blipFill>
        <p:spPr>
          <a:xfrm>
            <a:off x="8395270" y="2847311"/>
            <a:ext cx="1777580" cy="1710502"/>
          </a:xfrm>
          <a:prstGeom prst="rect">
            <a:avLst/>
          </a:prstGeom>
        </p:spPr>
      </p:pic>
      <p:pic>
        <p:nvPicPr>
          <p:cNvPr id="28" name="図 27">
            <a:extLst>
              <a:ext uri="{FF2B5EF4-FFF2-40B4-BE49-F238E27FC236}">
                <a16:creationId xmlns:a16="http://schemas.microsoft.com/office/drawing/2014/main" id="{502618CA-02E8-EB75-454A-C099519E49A5}"/>
              </a:ext>
            </a:extLst>
          </p:cNvPr>
          <p:cNvPicPr>
            <a:picLocks noChangeAspect="1"/>
          </p:cNvPicPr>
          <p:nvPr/>
        </p:nvPicPr>
        <p:blipFill>
          <a:blip r:embed="rId5"/>
          <a:stretch>
            <a:fillRect/>
          </a:stretch>
        </p:blipFill>
        <p:spPr>
          <a:xfrm>
            <a:off x="10172852" y="2843487"/>
            <a:ext cx="1754818" cy="1710503"/>
          </a:xfrm>
          <a:prstGeom prst="rect">
            <a:avLst/>
          </a:prstGeom>
        </p:spPr>
      </p:pic>
      <p:pic>
        <p:nvPicPr>
          <p:cNvPr id="29" name="図 28">
            <a:extLst>
              <a:ext uri="{FF2B5EF4-FFF2-40B4-BE49-F238E27FC236}">
                <a16:creationId xmlns:a16="http://schemas.microsoft.com/office/drawing/2014/main" id="{1E61B270-CB05-CEF7-AFD7-04800FB6CBAB}"/>
              </a:ext>
            </a:extLst>
          </p:cNvPr>
          <p:cNvPicPr>
            <a:picLocks noChangeAspect="1"/>
          </p:cNvPicPr>
          <p:nvPr/>
        </p:nvPicPr>
        <p:blipFill>
          <a:blip r:embed="rId6"/>
          <a:stretch>
            <a:fillRect/>
          </a:stretch>
        </p:blipFill>
        <p:spPr>
          <a:xfrm>
            <a:off x="10161471" y="4741703"/>
            <a:ext cx="1754818" cy="1706679"/>
          </a:xfrm>
          <a:prstGeom prst="rect">
            <a:avLst/>
          </a:prstGeom>
        </p:spPr>
      </p:pic>
      <p:sp>
        <p:nvSpPr>
          <p:cNvPr id="30" name="正方形/長方形 29">
            <a:extLst>
              <a:ext uri="{FF2B5EF4-FFF2-40B4-BE49-F238E27FC236}">
                <a16:creationId xmlns:a16="http://schemas.microsoft.com/office/drawing/2014/main" id="{284A81C3-6736-5D0B-A68B-5EBB01AEE520}"/>
              </a:ext>
            </a:extLst>
          </p:cNvPr>
          <p:cNvSpPr/>
          <p:nvPr/>
        </p:nvSpPr>
        <p:spPr>
          <a:xfrm>
            <a:off x="8395270" y="2440920"/>
            <a:ext cx="1777580" cy="399707"/>
          </a:xfrm>
          <a:prstGeom prst="rect">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t>配管</a:t>
            </a:r>
          </a:p>
        </p:txBody>
      </p:sp>
      <p:sp>
        <p:nvSpPr>
          <p:cNvPr id="31" name="正方形/長方形 30">
            <a:extLst>
              <a:ext uri="{FF2B5EF4-FFF2-40B4-BE49-F238E27FC236}">
                <a16:creationId xmlns:a16="http://schemas.microsoft.com/office/drawing/2014/main" id="{45DBD52D-184D-AC77-7E2D-AECC9B6D4020}"/>
              </a:ext>
            </a:extLst>
          </p:cNvPr>
          <p:cNvSpPr/>
          <p:nvPr/>
        </p:nvSpPr>
        <p:spPr>
          <a:xfrm>
            <a:off x="10150090" y="2440352"/>
            <a:ext cx="1777580" cy="399707"/>
          </a:xfrm>
          <a:prstGeom prst="rect">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t>ボックスカルバート</a:t>
            </a:r>
          </a:p>
        </p:txBody>
      </p:sp>
      <p:sp>
        <p:nvSpPr>
          <p:cNvPr id="32" name="正方形/長方形 31">
            <a:extLst>
              <a:ext uri="{FF2B5EF4-FFF2-40B4-BE49-F238E27FC236}">
                <a16:creationId xmlns:a16="http://schemas.microsoft.com/office/drawing/2014/main" id="{5A004C66-6671-84A3-B71B-CA55E195E673}"/>
              </a:ext>
            </a:extLst>
          </p:cNvPr>
          <p:cNvSpPr/>
          <p:nvPr/>
        </p:nvSpPr>
        <p:spPr>
          <a:xfrm>
            <a:off x="8395270" y="4447993"/>
            <a:ext cx="1777580" cy="399707"/>
          </a:xfrm>
          <a:prstGeom prst="rect">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t>擁壁</a:t>
            </a:r>
          </a:p>
        </p:txBody>
      </p:sp>
      <p:sp>
        <p:nvSpPr>
          <p:cNvPr id="33" name="正方形/長方形 32">
            <a:extLst>
              <a:ext uri="{FF2B5EF4-FFF2-40B4-BE49-F238E27FC236}">
                <a16:creationId xmlns:a16="http://schemas.microsoft.com/office/drawing/2014/main" id="{834A2A21-D9AC-2CBC-3420-0DDD1D7E7497}"/>
              </a:ext>
            </a:extLst>
          </p:cNvPr>
          <p:cNvSpPr/>
          <p:nvPr/>
        </p:nvSpPr>
        <p:spPr>
          <a:xfrm>
            <a:off x="10161471" y="4440741"/>
            <a:ext cx="1754818" cy="399707"/>
          </a:xfrm>
          <a:prstGeom prst="rect">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t>マンホール</a:t>
            </a:r>
          </a:p>
        </p:txBody>
      </p:sp>
      <p:sp>
        <p:nvSpPr>
          <p:cNvPr id="3" name="矢印: 右 2">
            <a:extLst>
              <a:ext uri="{FF2B5EF4-FFF2-40B4-BE49-F238E27FC236}">
                <a16:creationId xmlns:a16="http://schemas.microsoft.com/office/drawing/2014/main" id="{0DE5B352-D4A3-0FC6-6D6D-CA5003CEA70C}"/>
              </a:ext>
            </a:extLst>
          </p:cNvPr>
          <p:cNvSpPr/>
          <p:nvPr/>
        </p:nvSpPr>
        <p:spPr>
          <a:xfrm>
            <a:off x="7754913" y="3845043"/>
            <a:ext cx="476092" cy="118402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a:extLst>
              <a:ext uri="{FF2B5EF4-FFF2-40B4-BE49-F238E27FC236}">
                <a16:creationId xmlns:a16="http://schemas.microsoft.com/office/drawing/2014/main" id="{79F848D7-F227-640C-4BD6-BC9750E53851}"/>
              </a:ext>
            </a:extLst>
          </p:cNvPr>
          <p:cNvSpPr/>
          <p:nvPr/>
        </p:nvSpPr>
        <p:spPr>
          <a:xfrm>
            <a:off x="4546410" y="4024147"/>
            <a:ext cx="1093926" cy="46758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0"/>
              </a:spcBef>
              <a:spcAft>
                <a:spcPts val="0"/>
              </a:spcAft>
            </a:pPr>
            <a:r>
              <a:rPr lang="ja-JP" altLang="en-US" sz="1050" b="1" dirty="0">
                <a:solidFill>
                  <a:srgbClr val="FFFFFF"/>
                </a:solidFill>
              </a:rPr>
              <a:t>① 簡易構造物メニュー</a:t>
            </a:r>
          </a:p>
        </p:txBody>
      </p:sp>
      <p:sp>
        <p:nvSpPr>
          <p:cNvPr id="5" name="正方形/長方形 4">
            <a:extLst>
              <a:ext uri="{FF2B5EF4-FFF2-40B4-BE49-F238E27FC236}">
                <a16:creationId xmlns:a16="http://schemas.microsoft.com/office/drawing/2014/main" id="{C9936BB0-2DF1-6A50-6916-6A49EE8DE62C}"/>
              </a:ext>
            </a:extLst>
          </p:cNvPr>
          <p:cNvSpPr/>
          <p:nvPr/>
        </p:nvSpPr>
        <p:spPr>
          <a:xfrm>
            <a:off x="7328637" y="5029070"/>
            <a:ext cx="1219057" cy="46758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0"/>
              </a:spcBef>
              <a:spcAft>
                <a:spcPts val="0"/>
              </a:spcAft>
            </a:pPr>
            <a:r>
              <a:rPr lang="ja-JP" altLang="en-US" sz="1050" b="1" dirty="0">
                <a:solidFill>
                  <a:srgbClr val="FFFFFF"/>
                </a:solidFill>
              </a:rPr>
              <a:t>② 種類を選択</a:t>
            </a:r>
            <a:endParaRPr lang="en-US" altLang="ja-JP" sz="1050" b="1" dirty="0">
              <a:solidFill>
                <a:srgbClr val="FFFFFF"/>
              </a:solidFill>
            </a:endParaRPr>
          </a:p>
          <a:p>
            <a:pPr algn="ctr">
              <a:spcBef>
                <a:spcPts val="0"/>
              </a:spcBef>
              <a:spcAft>
                <a:spcPts val="0"/>
              </a:spcAft>
            </a:pPr>
            <a:r>
              <a:rPr lang="ja-JP" altLang="en-US" sz="1050" b="1" dirty="0">
                <a:solidFill>
                  <a:srgbClr val="FFFFFF"/>
                </a:solidFill>
              </a:rPr>
              <a:t>して作成</a:t>
            </a:r>
          </a:p>
        </p:txBody>
      </p:sp>
      <p:sp>
        <p:nvSpPr>
          <p:cNvPr id="6" name="正方形/長方形 5">
            <a:extLst>
              <a:ext uri="{FF2B5EF4-FFF2-40B4-BE49-F238E27FC236}">
                <a16:creationId xmlns:a16="http://schemas.microsoft.com/office/drawing/2014/main" id="{B60266CC-C318-C844-8818-F9D37066A248}"/>
              </a:ext>
            </a:extLst>
          </p:cNvPr>
          <p:cNvSpPr/>
          <p:nvPr/>
        </p:nvSpPr>
        <p:spPr>
          <a:xfrm>
            <a:off x="4451103" y="6021867"/>
            <a:ext cx="1340240" cy="46758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0"/>
              </a:spcBef>
              <a:spcAft>
                <a:spcPts val="0"/>
              </a:spcAft>
            </a:pPr>
            <a:r>
              <a:rPr lang="ja-JP" altLang="en-US" sz="1050" b="1" dirty="0">
                <a:solidFill>
                  <a:srgbClr val="FFFFFF"/>
                </a:solidFill>
              </a:rPr>
              <a:t>③ 表示切替</a:t>
            </a:r>
            <a:r>
              <a:rPr lang="en-US" altLang="ja-JP" sz="1050" b="1" dirty="0">
                <a:solidFill>
                  <a:srgbClr val="FFFFFF"/>
                </a:solidFill>
              </a:rPr>
              <a:t>/</a:t>
            </a:r>
            <a:r>
              <a:rPr lang="ja-JP" altLang="en-US" sz="1050" b="1" dirty="0">
                <a:solidFill>
                  <a:srgbClr val="FFFFFF"/>
                </a:solidFill>
              </a:rPr>
              <a:t>編集</a:t>
            </a:r>
          </a:p>
        </p:txBody>
      </p:sp>
    </p:spTree>
    <p:extLst>
      <p:ext uri="{BB962C8B-B14F-4D97-AF65-F5344CB8AC3E}">
        <p14:creationId xmlns:p14="http://schemas.microsoft.com/office/powerpoint/2010/main" val="2087364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1185862018"/>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3</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機能改善</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概要：データレイヤーのアップロード完了後に自動更新を実装</a:t>
                      </a:r>
                      <a:endParaRPr kumimoji="1" lang="en-US" altLang="ja-JP" sz="1600" b="0" dirty="0">
                        <a:solidFill>
                          <a:schemeClr val="tx1"/>
                        </a:solidFill>
                        <a:latin typeface="+mn-ea"/>
                        <a:ea typeface="+mn-ea"/>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詳細：点群・設計・ラインワークスのアップロード完了後、アップロードされたファイルの</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状態が自動的に更新されるようになりました。  従来はアップロード後に手動で更新</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操作を行う必要がありましたが、本改善により更新ボタンは不要となり、該当ボタン</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は削除されます。</a:t>
                      </a:r>
                    </a:p>
                  </a:txBody>
                  <a:tcPr>
                    <a:solidFill>
                      <a:schemeClr val="bg1"/>
                    </a:solidFill>
                  </a:tcPr>
                </a:tc>
                <a:extLst>
                  <a:ext uri="{0D108BD9-81ED-4DB2-BD59-A6C34878D82A}">
                    <a16:rowId xmlns:a16="http://schemas.microsoft.com/office/drawing/2014/main" val="1817764507"/>
                  </a:ext>
                </a:extLst>
              </a:tr>
            </a:tbl>
          </a:graphicData>
        </a:graphic>
      </p:graphicFrame>
      <p:pic>
        <p:nvPicPr>
          <p:cNvPr id="13" name="図 12">
            <a:extLst>
              <a:ext uri="{FF2B5EF4-FFF2-40B4-BE49-F238E27FC236}">
                <a16:creationId xmlns:a16="http://schemas.microsoft.com/office/drawing/2014/main" id="{C472DB06-1876-9E8F-95FF-356BF9C270D3}"/>
              </a:ext>
            </a:extLst>
          </p:cNvPr>
          <p:cNvPicPr>
            <a:picLocks noChangeAspect="1"/>
          </p:cNvPicPr>
          <p:nvPr/>
        </p:nvPicPr>
        <p:blipFill>
          <a:blip r:embed="rId2"/>
          <a:stretch>
            <a:fillRect/>
          </a:stretch>
        </p:blipFill>
        <p:spPr>
          <a:xfrm>
            <a:off x="4340645" y="2500646"/>
            <a:ext cx="6466902" cy="4033503"/>
          </a:xfrm>
          <a:prstGeom prst="rect">
            <a:avLst/>
          </a:prstGeom>
        </p:spPr>
      </p:pic>
      <p:pic>
        <p:nvPicPr>
          <p:cNvPr id="15" name="図 14">
            <a:extLst>
              <a:ext uri="{FF2B5EF4-FFF2-40B4-BE49-F238E27FC236}">
                <a16:creationId xmlns:a16="http://schemas.microsoft.com/office/drawing/2014/main" id="{C1E1F97F-8CF9-96EB-B575-A4ACD9D1516A}"/>
              </a:ext>
            </a:extLst>
          </p:cNvPr>
          <p:cNvPicPr>
            <a:picLocks noChangeAspect="1"/>
          </p:cNvPicPr>
          <p:nvPr/>
        </p:nvPicPr>
        <p:blipFill>
          <a:blip r:embed="rId3"/>
          <a:stretch>
            <a:fillRect/>
          </a:stretch>
        </p:blipFill>
        <p:spPr>
          <a:xfrm>
            <a:off x="7484124" y="4054689"/>
            <a:ext cx="3099327" cy="1652974"/>
          </a:xfrm>
          <a:prstGeom prst="rect">
            <a:avLst/>
          </a:prstGeom>
        </p:spPr>
      </p:pic>
      <p:sp>
        <p:nvSpPr>
          <p:cNvPr id="17" name="正方形/長方形 16">
            <a:extLst>
              <a:ext uri="{FF2B5EF4-FFF2-40B4-BE49-F238E27FC236}">
                <a16:creationId xmlns:a16="http://schemas.microsoft.com/office/drawing/2014/main" id="{FB3D2723-1D7D-971F-85E9-375BE41823A8}"/>
              </a:ext>
            </a:extLst>
          </p:cNvPr>
          <p:cNvSpPr/>
          <p:nvPr/>
        </p:nvSpPr>
        <p:spPr>
          <a:xfrm>
            <a:off x="4656719" y="5030040"/>
            <a:ext cx="2090856" cy="46758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42D10A92-FD88-A949-CED3-1F74F892D13E}"/>
              </a:ext>
            </a:extLst>
          </p:cNvPr>
          <p:cNvSpPr/>
          <p:nvPr/>
        </p:nvSpPr>
        <p:spPr>
          <a:xfrm>
            <a:off x="5212078" y="5926060"/>
            <a:ext cx="4816063" cy="46758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0"/>
              </a:spcBef>
              <a:spcAft>
                <a:spcPts val="0"/>
              </a:spcAft>
            </a:pPr>
            <a:r>
              <a:rPr lang="ja-JP" altLang="en-US" sz="1200" b="1" dirty="0">
                <a:solidFill>
                  <a:srgbClr val="FFFFFF"/>
                </a:solidFill>
              </a:rPr>
              <a:t>アップロード完了後に自動で更新され、レイヤーを表示可能</a:t>
            </a:r>
          </a:p>
        </p:txBody>
      </p:sp>
      <p:sp>
        <p:nvSpPr>
          <p:cNvPr id="20" name="正方形/長方形 19">
            <a:extLst>
              <a:ext uri="{FF2B5EF4-FFF2-40B4-BE49-F238E27FC236}">
                <a16:creationId xmlns:a16="http://schemas.microsoft.com/office/drawing/2014/main" id="{2C01CFF9-7459-C296-8D27-929D0EE7F9E1}"/>
              </a:ext>
            </a:extLst>
          </p:cNvPr>
          <p:cNvSpPr/>
          <p:nvPr/>
        </p:nvSpPr>
        <p:spPr>
          <a:xfrm>
            <a:off x="7484124" y="5018159"/>
            <a:ext cx="3002095" cy="70062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矢印: 右 20">
            <a:extLst>
              <a:ext uri="{FF2B5EF4-FFF2-40B4-BE49-F238E27FC236}">
                <a16:creationId xmlns:a16="http://schemas.microsoft.com/office/drawing/2014/main" id="{609E49DF-C290-12B1-3698-60A945A43EE5}"/>
              </a:ext>
            </a:extLst>
          </p:cNvPr>
          <p:cNvSpPr/>
          <p:nvPr/>
        </p:nvSpPr>
        <p:spPr>
          <a:xfrm>
            <a:off x="6898393" y="4926977"/>
            <a:ext cx="444347" cy="70062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D7BB60E8-3F11-34F4-40BF-21E05B36930C}"/>
              </a:ext>
            </a:extLst>
          </p:cNvPr>
          <p:cNvSpPr/>
          <p:nvPr/>
        </p:nvSpPr>
        <p:spPr>
          <a:xfrm>
            <a:off x="6398451" y="2858630"/>
            <a:ext cx="342034" cy="326580"/>
          </a:xfrm>
          <a:prstGeom prst="rect">
            <a:avLst/>
          </a:prstGeom>
          <a:noFill/>
          <a:ln w="38100">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吹き出し: 四角形 34">
            <a:extLst>
              <a:ext uri="{FF2B5EF4-FFF2-40B4-BE49-F238E27FC236}">
                <a16:creationId xmlns:a16="http://schemas.microsoft.com/office/drawing/2014/main" id="{0A8FFBEA-C271-174E-89CB-F193A4DEEAC6}"/>
              </a:ext>
            </a:extLst>
          </p:cNvPr>
          <p:cNvSpPr/>
          <p:nvPr/>
        </p:nvSpPr>
        <p:spPr>
          <a:xfrm>
            <a:off x="7056706" y="2837697"/>
            <a:ext cx="1977081" cy="663742"/>
          </a:xfrm>
          <a:prstGeom prst="wedgeRectCallout">
            <a:avLst>
              <a:gd name="adj1" fmla="val -62799"/>
              <a:gd name="adj2" fmla="val -2129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t>　　　更新ボタンを削除</a:t>
            </a:r>
          </a:p>
        </p:txBody>
      </p:sp>
      <p:pic>
        <p:nvPicPr>
          <p:cNvPr id="37" name="図 36">
            <a:extLst>
              <a:ext uri="{FF2B5EF4-FFF2-40B4-BE49-F238E27FC236}">
                <a16:creationId xmlns:a16="http://schemas.microsoft.com/office/drawing/2014/main" id="{83DB6D44-9962-5275-7A4F-8C0FAFD6F122}"/>
              </a:ext>
            </a:extLst>
          </p:cNvPr>
          <p:cNvPicPr>
            <a:picLocks noChangeAspect="1"/>
          </p:cNvPicPr>
          <p:nvPr/>
        </p:nvPicPr>
        <p:blipFill>
          <a:blip r:embed="rId4"/>
          <a:stretch>
            <a:fillRect/>
          </a:stretch>
        </p:blipFill>
        <p:spPr>
          <a:xfrm>
            <a:off x="7144295" y="2958847"/>
            <a:ext cx="444111" cy="388597"/>
          </a:xfrm>
          <a:prstGeom prst="rect">
            <a:avLst/>
          </a:prstGeom>
        </p:spPr>
      </p:pic>
    </p:spTree>
    <p:extLst>
      <p:ext uri="{BB962C8B-B14F-4D97-AF65-F5344CB8AC3E}">
        <p14:creationId xmlns:p14="http://schemas.microsoft.com/office/powerpoint/2010/main" val="30813615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1109625766"/>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4</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機能改善</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a:t>
                      </a:r>
                      <a:r>
                        <a:rPr kumimoji="1" lang="en-US" altLang="ja-JP" sz="1600" b="0" dirty="0">
                          <a:solidFill>
                            <a:schemeClr val="tx1"/>
                          </a:solidFill>
                          <a:latin typeface="+mn-ea"/>
                          <a:ea typeface="+mn-ea"/>
                        </a:rPr>
                        <a:t>2D</a:t>
                      </a:r>
                      <a:r>
                        <a:rPr kumimoji="1" lang="ja-JP" altLang="en-US" sz="1600" b="0" dirty="0">
                          <a:solidFill>
                            <a:schemeClr val="tx1"/>
                          </a:solidFill>
                          <a:latin typeface="+mn-ea"/>
                          <a:ea typeface="+mn-ea"/>
                        </a:rPr>
                        <a:t>ビューの表示および操作性の改善</a:t>
                      </a:r>
                      <a:endParaRPr kumimoji="1" lang="en-US" altLang="ja-JP" sz="1600" b="0" dirty="0">
                        <a:solidFill>
                          <a:schemeClr val="tx1"/>
                        </a:solidFill>
                        <a:latin typeface="+mn-ea"/>
                        <a:ea typeface="+mn-ea"/>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a:t>
                      </a:r>
                      <a:r>
                        <a:rPr kumimoji="1" lang="en-US" altLang="ja-JP" sz="1600" b="0" dirty="0">
                          <a:solidFill>
                            <a:schemeClr val="tx1"/>
                          </a:solidFill>
                          <a:latin typeface="+mn-ea"/>
                          <a:ea typeface="+mn-ea"/>
                        </a:rPr>
                        <a:t>2D</a:t>
                      </a:r>
                      <a:r>
                        <a:rPr kumimoji="1" lang="ja-JP" altLang="en-US" sz="1600" b="0" dirty="0">
                          <a:solidFill>
                            <a:schemeClr val="tx1"/>
                          </a:solidFill>
                          <a:latin typeface="+mn-ea"/>
                          <a:ea typeface="+mn-ea"/>
                        </a:rPr>
                        <a:t>ビューの表示および操作性を改善しました。縦断ビューでは、下部パネルに距離・</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勾配・高さを表示するようにし、</a:t>
                      </a:r>
                      <a:r>
                        <a:rPr kumimoji="1" lang="en-US" altLang="ja-JP" sz="1600" b="0" dirty="0">
                          <a:solidFill>
                            <a:schemeClr val="tx1"/>
                          </a:solidFill>
                          <a:latin typeface="+mn-ea"/>
                          <a:ea typeface="+mn-ea"/>
                        </a:rPr>
                        <a:t>BP</a:t>
                      </a:r>
                      <a:r>
                        <a:rPr kumimoji="1" lang="ja-JP" altLang="en-US" sz="1600" b="0" dirty="0">
                          <a:solidFill>
                            <a:schemeClr val="tx1"/>
                          </a:solidFill>
                          <a:latin typeface="+mn-ea"/>
                          <a:ea typeface="+mn-ea"/>
                        </a:rPr>
                        <a:t>／</a:t>
                      </a:r>
                      <a:r>
                        <a:rPr kumimoji="1" lang="en-US" altLang="ja-JP" sz="1600" b="0" dirty="0">
                          <a:solidFill>
                            <a:schemeClr val="tx1"/>
                          </a:solidFill>
                          <a:latin typeface="+mn-ea"/>
                          <a:ea typeface="+mn-ea"/>
                        </a:rPr>
                        <a:t>IP</a:t>
                      </a:r>
                      <a:r>
                        <a:rPr kumimoji="1" lang="ja-JP" altLang="en-US" sz="1600" b="0" dirty="0">
                          <a:solidFill>
                            <a:schemeClr val="tx1"/>
                          </a:solidFill>
                          <a:latin typeface="+mn-ea"/>
                          <a:ea typeface="+mn-ea"/>
                        </a:rPr>
                        <a:t>／</a:t>
                      </a:r>
                      <a:r>
                        <a:rPr kumimoji="1" lang="en-US" altLang="ja-JP" sz="1600" b="0" dirty="0">
                          <a:solidFill>
                            <a:schemeClr val="tx1"/>
                          </a:solidFill>
                          <a:latin typeface="+mn-ea"/>
                          <a:ea typeface="+mn-ea"/>
                        </a:rPr>
                        <a:t>EP</a:t>
                      </a:r>
                      <a:r>
                        <a:rPr kumimoji="1" lang="ja-JP" altLang="en-US" sz="1600" b="0" dirty="0">
                          <a:solidFill>
                            <a:schemeClr val="tx1"/>
                          </a:solidFill>
                          <a:latin typeface="+mn-ea"/>
                          <a:ea typeface="+mn-ea"/>
                        </a:rPr>
                        <a:t>ラベルを追加しました。表示内容はオブ</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ジェクト編集に応じて自動更新されます。断面ビューでは、区間ごとの幅と勾配をパネ</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ル上に表示するようにし、勾配は大きさに応じて％／比率で切り替わります。また、</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カーブ時の誤差も区間として可視化されます。あわせて、断面ビューに凡例を追加し、</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縦断ビューでは勾配の直接編集が可能になりました。</a:t>
                      </a:r>
                    </a:p>
                  </a:txBody>
                  <a:tcPr>
                    <a:solidFill>
                      <a:schemeClr val="bg1"/>
                    </a:solidFill>
                  </a:tcPr>
                </a:tc>
                <a:extLst>
                  <a:ext uri="{0D108BD9-81ED-4DB2-BD59-A6C34878D82A}">
                    <a16:rowId xmlns:a16="http://schemas.microsoft.com/office/drawing/2014/main" val="1817764507"/>
                  </a:ext>
                </a:extLst>
              </a:tr>
            </a:tbl>
          </a:graphicData>
        </a:graphic>
      </p:graphicFrame>
      <p:pic>
        <p:nvPicPr>
          <p:cNvPr id="15" name="図 14">
            <a:extLst>
              <a:ext uri="{FF2B5EF4-FFF2-40B4-BE49-F238E27FC236}">
                <a16:creationId xmlns:a16="http://schemas.microsoft.com/office/drawing/2014/main" id="{CA7AB4FC-6C8E-1684-2A90-2C3B37F36BE4}"/>
              </a:ext>
            </a:extLst>
          </p:cNvPr>
          <p:cNvPicPr>
            <a:picLocks noChangeAspect="1"/>
          </p:cNvPicPr>
          <p:nvPr/>
        </p:nvPicPr>
        <p:blipFill>
          <a:blip r:embed="rId2"/>
          <a:stretch>
            <a:fillRect/>
          </a:stretch>
        </p:blipFill>
        <p:spPr>
          <a:xfrm>
            <a:off x="3319533" y="3068151"/>
            <a:ext cx="8615527" cy="3352902"/>
          </a:xfrm>
          <a:prstGeom prst="rect">
            <a:avLst/>
          </a:prstGeom>
        </p:spPr>
      </p:pic>
      <p:sp>
        <p:nvSpPr>
          <p:cNvPr id="16" name="楕円 15">
            <a:extLst>
              <a:ext uri="{FF2B5EF4-FFF2-40B4-BE49-F238E27FC236}">
                <a16:creationId xmlns:a16="http://schemas.microsoft.com/office/drawing/2014/main" id="{25A3BA2A-AE59-AA1A-F550-EC8998754405}"/>
              </a:ext>
            </a:extLst>
          </p:cNvPr>
          <p:cNvSpPr/>
          <p:nvPr/>
        </p:nvSpPr>
        <p:spPr>
          <a:xfrm>
            <a:off x="3364875" y="4413303"/>
            <a:ext cx="362737" cy="340066"/>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楕円 16">
            <a:extLst>
              <a:ext uri="{FF2B5EF4-FFF2-40B4-BE49-F238E27FC236}">
                <a16:creationId xmlns:a16="http://schemas.microsoft.com/office/drawing/2014/main" id="{F49C92E6-905A-B702-477E-F4BB5625D713}"/>
              </a:ext>
            </a:extLst>
          </p:cNvPr>
          <p:cNvSpPr/>
          <p:nvPr/>
        </p:nvSpPr>
        <p:spPr>
          <a:xfrm>
            <a:off x="4702468" y="4451088"/>
            <a:ext cx="362737" cy="340066"/>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楕円 17">
            <a:extLst>
              <a:ext uri="{FF2B5EF4-FFF2-40B4-BE49-F238E27FC236}">
                <a16:creationId xmlns:a16="http://schemas.microsoft.com/office/drawing/2014/main" id="{0DAB785F-B31D-B51F-DF82-2CA8226D8A90}"/>
              </a:ext>
            </a:extLst>
          </p:cNvPr>
          <p:cNvSpPr/>
          <p:nvPr/>
        </p:nvSpPr>
        <p:spPr>
          <a:xfrm>
            <a:off x="7196287" y="4481316"/>
            <a:ext cx="362737" cy="340066"/>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a:extLst>
              <a:ext uri="{FF2B5EF4-FFF2-40B4-BE49-F238E27FC236}">
                <a16:creationId xmlns:a16="http://schemas.microsoft.com/office/drawing/2014/main" id="{AFB0E31E-892D-5F3D-1ECE-0EC8914B8D0F}"/>
              </a:ext>
            </a:extLst>
          </p:cNvPr>
          <p:cNvSpPr/>
          <p:nvPr/>
        </p:nvSpPr>
        <p:spPr>
          <a:xfrm>
            <a:off x="3319532" y="5917150"/>
            <a:ext cx="4305505" cy="50390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2C68D8CE-0ACF-A6D0-D3B7-AB0F42D01A43}"/>
              </a:ext>
            </a:extLst>
          </p:cNvPr>
          <p:cNvSpPr/>
          <p:nvPr/>
        </p:nvSpPr>
        <p:spPr>
          <a:xfrm>
            <a:off x="5350498" y="3761044"/>
            <a:ext cx="1491003" cy="44066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0"/>
              </a:spcBef>
              <a:spcAft>
                <a:spcPts val="0"/>
              </a:spcAft>
            </a:pPr>
            <a:r>
              <a:rPr lang="en-US" altLang="ja-JP" sz="1200" b="1" dirty="0">
                <a:solidFill>
                  <a:srgbClr val="FFFFFF"/>
                </a:solidFill>
              </a:rPr>
              <a:t>BP/IP/EP</a:t>
            </a:r>
            <a:r>
              <a:rPr lang="ja-JP" altLang="en-US" sz="1200" b="1" dirty="0">
                <a:solidFill>
                  <a:srgbClr val="FFFFFF"/>
                </a:solidFill>
              </a:rPr>
              <a:t>の</a:t>
            </a:r>
            <a:endParaRPr lang="en-US" altLang="ja-JP" sz="1200" b="1" dirty="0">
              <a:solidFill>
                <a:srgbClr val="FFFFFF"/>
              </a:solidFill>
            </a:endParaRPr>
          </a:p>
          <a:p>
            <a:pPr algn="ctr">
              <a:spcBef>
                <a:spcPts val="0"/>
              </a:spcBef>
              <a:spcAft>
                <a:spcPts val="0"/>
              </a:spcAft>
            </a:pPr>
            <a:r>
              <a:rPr lang="ja-JP" altLang="en-US" sz="1200" b="1" dirty="0">
                <a:solidFill>
                  <a:srgbClr val="FFFFFF"/>
                </a:solidFill>
              </a:rPr>
              <a:t>ラベル表示</a:t>
            </a:r>
          </a:p>
        </p:txBody>
      </p:sp>
      <p:cxnSp>
        <p:nvCxnSpPr>
          <p:cNvPr id="36" name="直線コネクタ 35">
            <a:extLst>
              <a:ext uri="{FF2B5EF4-FFF2-40B4-BE49-F238E27FC236}">
                <a16:creationId xmlns:a16="http://schemas.microsoft.com/office/drawing/2014/main" id="{F085A6BD-0F0D-725A-776A-3D6623E8E270}"/>
              </a:ext>
            </a:extLst>
          </p:cNvPr>
          <p:cNvCxnSpPr>
            <a:stCxn id="34" idx="2"/>
            <a:endCxn id="16" idx="7"/>
          </p:cNvCxnSpPr>
          <p:nvPr/>
        </p:nvCxnSpPr>
        <p:spPr>
          <a:xfrm flipH="1">
            <a:off x="3674490" y="4201706"/>
            <a:ext cx="2421510" cy="26139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直線コネクタ 36">
            <a:extLst>
              <a:ext uri="{FF2B5EF4-FFF2-40B4-BE49-F238E27FC236}">
                <a16:creationId xmlns:a16="http://schemas.microsoft.com/office/drawing/2014/main" id="{3C355E26-6A41-35D9-6B9C-2109F3DEDF3B}"/>
              </a:ext>
            </a:extLst>
          </p:cNvPr>
          <p:cNvCxnSpPr>
            <a:cxnSpLocks/>
            <a:stCxn id="34" idx="2"/>
            <a:endCxn id="17" idx="7"/>
          </p:cNvCxnSpPr>
          <p:nvPr/>
        </p:nvCxnSpPr>
        <p:spPr>
          <a:xfrm flipH="1">
            <a:off x="5012083" y="4201706"/>
            <a:ext cx="1083917" cy="29918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 name="直線コネクタ 39">
            <a:extLst>
              <a:ext uri="{FF2B5EF4-FFF2-40B4-BE49-F238E27FC236}">
                <a16:creationId xmlns:a16="http://schemas.microsoft.com/office/drawing/2014/main" id="{1546391A-2CD2-DFFC-75AF-471EBA0EB788}"/>
              </a:ext>
            </a:extLst>
          </p:cNvPr>
          <p:cNvCxnSpPr>
            <a:cxnSpLocks/>
            <a:stCxn id="34" idx="2"/>
            <a:endCxn id="18" idx="1"/>
          </p:cNvCxnSpPr>
          <p:nvPr/>
        </p:nvCxnSpPr>
        <p:spPr>
          <a:xfrm>
            <a:off x="6096000" y="4201706"/>
            <a:ext cx="1153409" cy="32941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46" name="正方形/長方形 45">
            <a:extLst>
              <a:ext uri="{FF2B5EF4-FFF2-40B4-BE49-F238E27FC236}">
                <a16:creationId xmlns:a16="http://schemas.microsoft.com/office/drawing/2014/main" id="{9CDAF87B-31EB-0B3B-0812-68FCA3326408}"/>
              </a:ext>
            </a:extLst>
          </p:cNvPr>
          <p:cNvSpPr/>
          <p:nvPr/>
        </p:nvSpPr>
        <p:spPr>
          <a:xfrm>
            <a:off x="3319531" y="5461374"/>
            <a:ext cx="1909928" cy="44066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0"/>
              </a:spcBef>
              <a:spcAft>
                <a:spcPts val="0"/>
              </a:spcAft>
            </a:pPr>
            <a:r>
              <a:rPr lang="ja-JP" altLang="en-US" sz="1200" b="1" dirty="0">
                <a:solidFill>
                  <a:srgbClr val="FFFFFF"/>
                </a:solidFill>
              </a:rPr>
              <a:t>距離・勾配・高さを表示</a:t>
            </a:r>
          </a:p>
        </p:txBody>
      </p:sp>
      <p:sp>
        <p:nvSpPr>
          <p:cNvPr id="48" name="楕円 47">
            <a:extLst>
              <a:ext uri="{FF2B5EF4-FFF2-40B4-BE49-F238E27FC236}">
                <a16:creationId xmlns:a16="http://schemas.microsoft.com/office/drawing/2014/main" id="{DF276DBC-D83B-17A2-22A7-A5EA7C2B07EE}"/>
              </a:ext>
            </a:extLst>
          </p:cNvPr>
          <p:cNvSpPr/>
          <p:nvPr/>
        </p:nvSpPr>
        <p:spPr>
          <a:xfrm>
            <a:off x="5733262" y="5947378"/>
            <a:ext cx="743108" cy="234268"/>
          </a:xfrm>
          <a:prstGeom prst="ellipse">
            <a:avLst/>
          </a:prstGeom>
          <a:noFill/>
          <a:ln w="28575">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吹き出し: 四角形 51">
            <a:extLst>
              <a:ext uri="{FF2B5EF4-FFF2-40B4-BE49-F238E27FC236}">
                <a16:creationId xmlns:a16="http://schemas.microsoft.com/office/drawing/2014/main" id="{831C6DC0-C7CE-7D62-7647-84684DC7B090}"/>
              </a:ext>
            </a:extLst>
          </p:cNvPr>
          <p:cNvSpPr/>
          <p:nvPr/>
        </p:nvSpPr>
        <p:spPr>
          <a:xfrm>
            <a:off x="6041100" y="5184118"/>
            <a:ext cx="1583937" cy="692151"/>
          </a:xfrm>
          <a:prstGeom prst="wedgeRectCallout">
            <a:avLst>
              <a:gd name="adj1" fmla="val -29835"/>
              <a:gd name="adj2" fmla="val 6707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t>勾配を編集可能</a:t>
            </a:r>
            <a:endParaRPr kumimoji="1" lang="en-US" altLang="ja-JP" sz="1200" b="1" dirty="0"/>
          </a:p>
          <a:p>
            <a:pPr algn="ctr"/>
            <a:endParaRPr kumimoji="1" lang="en-US" altLang="ja-JP" sz="1200" b="1" dirty="0"/>
          </a:p>
          <a:p>
            <a:pPr algn="ctr"/>
            <a:endParaRPr kumimoji="1" lang="ja-JP" altLang="en-US" sz="1200" b="1" dirty="0"/>
          </a:p>
        </p:txBody>
      </p:sp>
      <p:pic>
        <p:nvPicPr>
          <p:cNvPr id="54" name="図 53">
            <a:extLst>
              <a:ext uri="{FF2B5EF4-FFF2-40B4-BE49-F238E27FC236}">
                <a16:creationId xmlns:a16="http://schemas.microsoft.com/office/drawing/2014/main" id="{B488F4D2-3D07-B5EC-6460-79D6C8D0F014}"/>
              </a:ext>
            </a:extLst>
          </p:cNvPr>
          <p:cNvPicPr>
            <a:picLocks noChangeAspect="1"/>
          </p:cNvPicPr>
          <p:nvPr/>
        </p:nvPicPr>
        <p:blipFill>
          <a:blip r:embed="rId3"/>
          <a:stretch>
            <a:fillRect/>
          </a:stretch>
        </p:blipFill>
        <p:spPr>
          <a:xfrm>
            <a:off x="6362193" y="5466084"/>
            <a:ext cx="958615" cy="368108"/>
          </a:xfrm>
          <a:prstGeom prst="rect">
            <a:avLst/>
          </a:prstGeom>
        </p:spPr>
      </p:pic>
      <p:sp>
        <p:nvSpPr>
          <p:cNvPr id="56" name="楕円 55">
            <a:extLst>
              <a:ext uri="{FF2B5EF4-FFF2-40B4-BE49-F238E27FC236}">
                <a16:creationId xmlns:a16="http://schemas.microsoft.com/office/drawing/2014/main" id="{C03FA76F-C92B-2C07-2AB9-6509654961D5}"/>
              </a:ext>
            </a:extLst>
          </p:cNvPr>
          <p:cNvSpPr/>
          <p:nvPr/>
        </p:nvSpPr>
        <p:spPr>
          <a:xfrm>
            <a:off x="7951321" y="4332405"/>
            <a:ext cx="902113" cy="340066"/>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楕円 56">
            <a:extLst>
              <a:ext uri="{FF2B5EF4-FFF2-40B4-BE49-F238E27FC236}">
                <a16:creationId xmlns:a16="http://schemas.microsoft.com/office/drawing/2014/main" id="{B789C30C-F1E1-ECBC-CF37-F1B98C13D01E}"/>
              </a:ext>
            </a:extLst>
          </p:cNvPr>
          <p:cNvSpPr/>
          <p:nvPr/>
        </p:nvSpPr>
        <p:spPr>
          <a:xfrm>
            <a:off x="9899702" y="3895647"/>
            <a:ext cx="642348" cy="340066"/>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正方形/長方形 60">
            <a:extLst>
              <a:ext uri="{FF2B5EF4-FFF2-40B4-BE49-F238E27FC236}">
                <a16:creationId xmlns:a16="http://schemas.microsoft.com/office/drawing/2014/main" id="{5B61B0FF-6B63-45C7-E8E5-6A69026A11B4}"/>
              </a:ext>
            </a:extLst>
          </p:cNvPr>
          <p:cNvSpPr/>
          <p:nvPr/>
        </p:nvSpPr>
        <p:spPr>
          <a:xfrm>
            <a:off x="7807786" y="3348703"/>
            <a:ext cx="2091296" cy="44066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0"/>
              </a:spcBef>
              <a:spcAft>
                <a:spcPts val="0"/>
              </a:spcAft>
            </a:pPr>
            <a:r>
              <a:rPr lang="ja-JP" altLang="en-US" sz="1200" b="1" dirty="0">
                <a:solidFill>
                  <a:srgbClr val="FFFFFF"/>
                </a:solidFill>
              </a:rPr>
              <a:t>勾配は大きさに応じて</a:t>
            </a:r>
            <a:endParaRPr lang="en-US" altLang="ja-JP" sz="1200" b="1" dirty="0">
              <a:solidFill>
                <a:srgbClr val="FFFFFF"/>
              </a:solidFill>
            </a:endParaRPr>
          </a:p>
          <a:p>
            <a:pPr algn="ctr">
              <a:spcBef>
                <a:spcPts val="0"/>
              </a:spcBef>
              <a:spcAft>
                <a:spcPts val="0"/>
              </a:spcAft>
            </a:pPr>
            <a:r>
              <a:rPr lang="ja-JP" altLang="en-US" sz="1200" b="1" dirty="0">
                <a:solidFill>
                  <a:srgbClr val="FFFFFF"/>
                </a:solidFill>
              </a:rPr>
              <a:t>「％／比率」で切り替わる</a:t>
            </a:r>
          </a:p>
        </p:txBody>
      </p:sp>
      <p:cxnSp>
        <p:nvCxnSpPr>
          <p:cNvPr id="62" name="直線コネクタ 61">
            <a:extLst>
              <a:ext uri="{FF2B5EF4-FFF2-40B4-BE49-F238E27FC236}">
                <a16:creationId xmlns:a16="http://schemas.microsoft.com/office/drawing/2014/main" id="{6B26D3F3-257A-E093-66CB-D13C7C87D688}"/>
              </a:ext>
            </a:extLst>
          </p:cNvPr>
          <p:cNvCxnSpPr>
            <a:cxnSpLocks/>
            <a:stCxn id="61" idx="2"/>
            <a:endCxn id="56" idx="0"/>
          </p:cNvCxnSpPr>
          <p:nvPr/>
        </p:nvCxnSpPr>
        <p:spPr>
          <a:xfrm flipH="1">
            <a:off x="8402378" y="3789365"/>
            <a:ext cx="451056" cy="54304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5" name="直線コネクタ 64">
            <a:extLst>
              <a:ext uri="{FF2B5EF4-FFF2-40B4-BE49-F238E27FC236}">
                <a16:creationId xmlns:a16="http://schemas.microsoft.com/office/drawing/2014/main" id="{FF8EA6A3-78B3-DA02-0925-6C8CC93C9418}"/>
              </a:ext>
            </a:extLst>
          </p:cNvPr>
          <p:cNvCxnSpPr>
            <a:cxnSpLocks/>
            <a:stCxn id="61" idx="2"/>
            <a:endCxn id="57" idx="1"/>
          </p:cNvCxnSpPr>
          <p:nvPr/>
        </p:nvCxnSpPr>
        <p:spPr>
          <a:xfrm>
            <a:off x="8853434" y="3789365"/>
            <a:ext cx="1140338" cy="15608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68" name="正方形/長方形 67">
            <a:extLst>
              <a:ext uri="{FF2B5EF4-FFF2-40B4-BE49-F238E27FC236}">
                <a16:creationId xmlns:a16="http://schemas.microsoft.com/office/drawing/2014/main" id="{EF50E7AE-6717-885C-3B3E-07D0988B3DF4}"/>
              </a:ext>
            </a:extLst>
          </p:cNvPr>
          <p:cNvSpPr/>
          <p:nvPr/>
        </p:nvSpPr>
        <p:spPr>
          <a:xfrm>
            <a:off x="10693190" y="3371305"/>
            <a:ext cx="1190970" cy="38974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正方形/長方形 68">
            <a:extLst>
              <a:ext uri="{FF2B5EF4-FFF2-40B4-BE49-F238E27FC236}">
                <a16:creationId xmlns:a16="http://schemas.microsoft.com/office/drawing/2014/main" id="{08F76CB2-954E-2718-EEA6-4831FFD33931}"/>
              </a:ext>
            </a:extLst>
          </p:cNvPr>
          <p:cNvSpPr/>
          <p:nvPr/>
        </p:nvSpPr>
        <p:spPr>
          <a:xfrm>
            <a:off x="7662464" y="5924853"/>
            <a:ext cx="4272596" cy="4962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 name="正方形/長方形 69">
            <a:extLst>
              <a:ext uri="{FF2B5EF4-FFF2-40B4-BE49-F238E27FC236}">
                <a16:creationId xmlns:a16="http://schemas.microsoft.com/office/drawing/2014/main" id="{4B5C161F-DCBA-E16A-757D-8068F5AA5CAD}"/>
              </a:ext>
            </a:extLst>
          </p:cNvPr>
          <p:cNvSpPr/>
          <p:nvPr/>
        </p:nvSpPr>
        <p:spPr>
          <a:xfrm>
            <a:off x="10809023" y="3795051"/>
            <a:ext cx="1041462" cy="44066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0"/>
              </a:spcBef>
              <a:spcAft>
                <a:spcPts val="0"/>
              </a:spcAft>
            </a:pPr>
            <a:r>
              <a:rPr lang="ja-JP" altLang="en-US" sz="1200" b="1" dirty="0">
                <a:solidFill>
                  <a:srgbClr val="FFFFFF"/>
                </a:solidFill>
              </a:rPr>
              <a:t>凡例を表示</a:t>
            </a:r>
          </a:p>
        </p:txBody>
      </p:sp>
      <p:sp>
        <p:nvSpPr>
          <p:cNvPr id="71" name="正方形/長方形 70">
            <a:extLst>
              <a:ext uri="{FF2B5EF4-FFF2-40B4-BE49-F238E27FC236}">
                <a16:creationId xmlns:a16="http://schemas.microsoft.com/office/drawing/2014/main" id="{48B05A97-ABA7-2D9E-BFC9-457B3E5F3ABC}"/>
              </a:ext>
            </a:extLst>
          </p:cNvPr>
          <p:cNvSpPr/>
          <p:nvPr/>
        </p:nvSpPr>
        <p:spPr>
          <a:xfrm>
            <a:off x="10809022" y="5476634"/>
            <a:ext cx="1140017" cy="44066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0"/>
              </a:spcBef>
              <a:spcAft>
                <a:spcPts val="0"/>
              </a:spcAft>
            </a:pPr>
            <a:r>
              <a:rPr lang="ja-JP" altLang="en-US" sz="1200" b="1" dirty="0">
                <a:solidFill>
                  <a:srgbClr val="FFFFFF"/>
                </a:solidFill>
              </a:rPr>
              <a:t>区間を表示</a:t>
            </a:r>
          </a:p>
        </p:txBody>
      </p:sp>
    </p:spTree>
    <p:extLst>
      <p:ext uri="{BB962C8B-B14F-4D97-AF65-F5344CB8AC3E}">
        <p14:creationId xmlns:p14="http://schemas.microsoft.com/office/powerpoint/2010/main" val="2509428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2425252546"/>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5</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概要：オブジェクトの編集時に無効値で編集完了できてしまう問題を改修</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詳細：オブジェクトの編集時に無効値で編集完了できてしまう問題を修正しました。</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無効な値が入力されている状態では「編集完了」ボタンが非活性になります。</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また、編集完了の制御に伴い、マップ上からの編集完了操作（描画の完了）をできない</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ように修正しました。</a:t>
                      </a:r>
                    </a:p>
                  </a:txBody>
                  <a:tcPr>
                    <a:solidFill>
                      <a:schemeClr val="bg1"/>
                    </a:solidFill>
                  </a:tcPr>
                </a:tc>
                <a:extLst>
                  <a:ext uri="{0D108BD9-81ED-4DB2-BD59-A6C34878D82A}">
                    <a16:rowId xmlns:a16="http://schemas.microsoft.com/office/drawing/2014/main" val="1817764507"/>
                  </a:ext>
                </a:extLst>
              </a:tr>
            </a:tbl>
          </a:graphicData>
        </a:graphic>
      </p:graphicFrame>
      <p:pic>
        <p:nvPicPr>
          <p:cNvPr id="16" name="図 15">
            <a:extLst>
              <a:ext uri="{FF2B5EF4-FFF2-40B4-BE49-F238E27FC236}">
                <a16:creationId xmlns:a16="http://schemas.microsoft.com/office/drawing/2014/main" id="{61C086B4-1AE8-27C6-F41E-7071C82C5FF6}"/>
              </a:ext>
            </a:extLst>
          </p:cNvPr>
          <p:cNvPicPr>
            <a:picLocks noChangeAspect="1"/>
          </p:cNvPicPr>
          <p:nvPr/>
        </p:nvPicPr>
        <p:blipFill>
          <a:blip r:embed="rId2"/>
          <a:stretch>
            <a:fillRect/>
          </a:stretch>
        </p:blipFill>
        <p:spPr>
          <a:xfrm>
            <a:off x="3113453" y="3178504"/>
            <a:ext cx="4488577" cy="3274829"/>
          </a:xfrm>
          <a:prstGeom prst="rect">
            <a:avLst/>
          </a:prstGeom>
        </p:spPr>
      </p:pic>
      <p:pic>
        <p:nvPicPr>
          <p:cNvPr id="20" name="図 19">
            <a:extLst>
              <a:ext uri="{FF2B5EF4-FFF2-40B4-BE49-F238E27FC236}">
                <a16:creationId xmlns:a16="http://schemas.microsoft.com/office/drawing/2014/main" id="{68C108EC-F8D3-6DC2-CA18-71B8F9F27853}"/>
              </a:ext>
            </a:extLst>
          </p:cNvPr>
          <p:cNvPicPr>
            <a:picLocks noChangeAspect="1"/>
          </p:cNvPicPr>
          <p:nvPr/>
        </p:nvPicPr>
        <p:blipFill>
          <a:blip r:embed="rId3"/>
          <a:stretch>
            <a:fillRect/>
          </a:stretch>
        </p:blipFill>
        <p:spPr>
          <a:xfrm>
            <a:off x="5352223" y="5224913"/>
            <a:ext cx="734252" cy="1138623"/>
          </a:xfrm>
          <a:prstGeom prst="rect">
            <a:avLst/>
          </a:prstGeom>
        </p:spPr>
      </p:pic>
      <p:pic>
        <p:nvPicPr>
          <p:cNvPr id="22" name="図 21">
            <a:extLst>
              <a:ext uri="{FF2B5EF4-FFF2-40B4-BE49-F238E27FC236}">
                <a16:creationId xmlns:a16="http://schemas.microsoft.com/office/drawing/2014/main" id="{890AC238-52C7-22F8-BF41-D5FDF986A95E}"/>
              </a:ext>
            </a:extLst>
          </p:cNvPr>
          <p:cNvPicPr>
            <a:picLocks noChangeAspect="1"/>
          </p:cNvPicPr>
          <p:nvPr/>
        </p:nvPicPr>
        <p:blipFill>
          <a:blip r:embed="rId4"/>
          <a:stretch>
            <a:fillRect/>
          </a:stretch>
        </p:blipFill>
        <p:spPr>
          <a:xfrm>
            <a:off x="7637831" y="3168979"/>
            <a:ext cx="4382720" cy="3293931"/>
          </a:xfrm>
          <a:prstGeom prst="rect">
            <a:avLst/>
          </a:prstGeom>
        </p:spPr>
      </p:pic>
      <p:pic>
        <p:nvPicPr>
          <p:cNvPr id="26" name="図 25">
            <a:extLst>
              <a:ext uri="{FF2B5EF4-FFF2-40B4-BE49-F238E27FC236}">
                <a16:creationId xmlns:a16="http://schemas.microsoft.com/office/drawing/2014/main" id="{D8F00F19-008B-6A53-1B6B-73915D29D7C0}"/>
              </a:ext>
            </a:extLst>
          </p:cNvPr>
          <p:cNvPicPr>
            <a:picLocks noChangeAspect="1"/>
          </p:cNvPicPr>
          <p:nvPr/>
        </p:nvPicPr>
        <p:blipFill>
          <a:blip r:embed="rId5"/>
          <a:stretch>
            <a:fillRect/>
          </a:stretch>
        </p:blipFill>
        <p:spPr>
          <a:xfrm>
            <a:off x="9293456" y="5450241"/>
            <a:ext cx="734252" cy="879889"/>
          </a:xfrm>
          <a:prstGeom prst="rect">
            <a:avLst/>
          </a:prstGeom>
        </p:spPr>
      </p:pic>
      <p:sp>
        <p:nvSpPr>
          <p:cNvPr id="27" name="正方形/長方形 26">
            <a:extLst>
              <a:ext uri="{FF2B5EF4-FFF2-40B4-BE49-F238E27FC236}">
                <a16:creationId xmlns:a16="http://schemas.microsoft.com/office/drawing/2014/main" id="{C26E1409-C388-C1D8-ABBC-A77201ABB382}"/>
              </a:ext>
            </a:extLst>
          </p:cNvPr>
          <p:cNvSpPr/>
          <p:nvPr/>
        </p:nvSpPr>
        <p:spPr>
          <a:xfrm>
            <a:off x="3113453" y="2776829"/>
            <a:ext cx="4488577" cy="399707"/>
          </a:xfrm>
          <a:prstGeom prst="rect">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t>Before</a:t>
            </a:r>
            <a:endParaRPr kumimoji="1" lang="ja-JP" altLang="en-US" b="1" dirty="0"/>
          </a:p>
        </p:txBody>
      </p:sp>
      <p:sp>
        <p:nvSpPr>
          <p:cNvPr id="28" name="正方形/長方形 27">
            <a:extLst>
              <a:ext uri="{FF2B5EF4-FFF2-40B4-BE49-F238E27FC236}">
                <a16:creationId xmlns:a16="http://schemas.microsoft.com/office/drawing/2014/main" id="{3E891084-487F-04B5-59C6-E36725FC8B8B}"/>
              </a:ext>
            </a:extLst>
          </p:cNvPr>
          <p:cNvSpPr/>
          <p:nvPr/>
        </p:nvSpPr>
        <p:spPr>
          <a:xfrm>
            <a:off x="7630274" y="2783664"/>
            <a:ext cx="4382720" cy="399707"/>
          </a:xfrm>
          <a:prstGeom prst="rect">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t>After</a:t>
            </a:r>
            <a:endParaRPr kumimoji="1" lang="ja-JP" altLang="en-US" b="1" dirty="0"/>
          </a:p>
        </p:txBody>
      </p:sp>
      <p:sp>
        <p:nvSpPr>
          <p:cNvPr id="29" name="正方形/長方形 28">
            <a:extLst>
              <a:ext uri="{FF2B5EF4-FFF2-40B4-BE49-F238E27FC236}">
                <a16:creationId xmlns:a16="http://schemas.microsoft.com/office/drawing/2014/main" id="{384151E7-8DDD-CFF3-51E5-F605BFD2A8F0}"/>
              </a:ext>
            </a:extLst>
          </p:cNvPr>
          <p:cNvSpPr/>
          <p:nvPr/>
        </p:nvSpPr>
        <p:spPr>
          <a:xfrm>
            <a:off x="3181963" y="3560195"/>
            <a:ext cx="1407417" cy="31518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a:extLst>
              <a:ext uri="{FF2B5EF4-FFF2-40B4-BE49-F238E27FC236}">
                <a16:creationId xmlns:a16="http://schemas.microsoft.com/office/drawing/2014/main" id="{06D59DCC-2A83-5718-E154-357E36C3678E}"/>
              </a:ext>
            </a:extLst>
          </p:cNvPr>
          <p:cNvSpPr/>
          <p:nvPr/>
        </p:nvSpPr>
        <p:spPr>
          <a:xfrm>
            <a:off x="7637831" y="3477081"/>
            <a:ext cx="1353769" cy="31518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a:extLst>
              <a:ext uri="{FF2B5EF4-FFF2-40B4-BE49-F238E27FC236}">
                <a16:creationId xmlns:a16="http://schemas.microsoft.com/office/drawing/2014/main" id="{DCA1D6D5-5D6E-B8BA-DFA4-283F54BDA45A}"/>
              </a:ext>
            </a:extLst>
          </p:cNvPr>
          <p:cNvSpPr/>
          <p:nvPr/>
        </p:nvSpPr>
        <p:spPr>
          <a:xfrm>
            <a:off x="5333173" y="6038823"/>
            <a:ext cx="753304" cy="31518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3" name="図 32">
            <a:extLst>
              <a:ext uri="{FF2B5EF4-FFF2-40B4-BE49-F238E27FC236}">
                <a16:creationId xmlns:a16="http://schemas.microsoft.com/office/drawing/2014/main" id="{D64601A6-C927-B47E-F330-1DD5FA3681FA}"/>
              </a:ext>
            </a:extLst>
          </p:cNvPr>
          <p:cNvPicPr>
            <a:picLocks noChangeAspect="1"/>
          </p:cNvPicPr>
          <p:nvPr/>
        </p:nvPicPr>
        <p:blipFill>
          <a:blip r:embed="rId6"/>
          <a:stretch>
            <a:fillRect/>
          </a:stretch>
        </p:blipFill>
        <p:spPr>
          <a:xfrm>
            <a:off x="10741256" y="3568686"/>
            <a:ext cx="735643" cy="1429077"/>
          </a:xfrm>
          <a:prstGeom prst="rect">
            <a:avLst/>
          </a:prstGeom>
        </p:spPr>
      </p:pic>
      <p:pic>
        <p:nvPicPr>
          <p:cNvPr id="35" name="図 34">
            <a:extLst>
              <a:ext uri="{FF2B5EF4-FFF2-40B4-BE49-F238E27FC236}">
                <a16:creationId xmlns:a16="http://schemas.microsoft.com/office/drawing/2014/main" id="{19F687C3-06ED-19F2-76E8-91F3C3516FCD}"/>
              </a:ext>
            </a:extLst>
          </p:cNvPr>
          <p:cNvPicPr>
            <a:picLocks noChangeAspect="1"/>
          </p:cNvPicPr>
          <p:nvPr/>
        </p:nvPicPr>
        <p:blipFill>
          <a:blip r:embed="rId7"/>
          <a:stretch>
            <a:fillRect/>
          </a:stretch>
        </p:blipFill>
        <p:spPr>
          <a:xfrm>
            <a:off x="6359927" y="3401877"/>
            <a:ext cx="734252" cy="1673046"/>
          </a:xfrm>
          <a:prstGeom prst="rect">
            <a:avLst/>
          </a:prstGeom>
        </p:spPr>
      </p:pic>
      <p:sp>
        <p:nvSpPr>
          <p:cNvPr id="36" name="正方形/長方形 35">
            <a:extLst>
              <a:ext uri="{FF2B5EF4-FFF2-40B4-BE49-F238E27FC236}">
                <a16:creationId xmlns:a16="http://schemas.microsoft.com/office/drawing/2014/main" id="{2D2B8825-6FE5-C0C4-8B7B-225FE007E736}"/>
              </a:ext>
            </a:extLst>
          </p:cNvPr>
          <p:cNvSpPr/>
          <p:nvPr/>
        </p:nvSpPr>
        <p:spPr>
          <a:xfrm>
            <a:off x="6350401" y="4209825"/>
            <a:ext cx="753304" cy="31518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正方形/長方形 36">
            <a:extLst>
              <a:ext uri="{FF2B5EF4-FFF2-40B4-BE49-F238E27FC236}">
                <a16:creationId xmlns:a16="http://schemas.microsoft.com/office/drawing/2014/main" id="{CD224D8F-E63E-94D3-4578-CFBD5F8A8E13}"/>
              </a:ext>
            </a:extLst>
          </p:cNvPr>
          <p:cNvSpPr/>
          <p:nvPr/>
        </p:nvSpPr>
        <p:spPr>
          <a:xfrm>
            <a:off x="7939851" y="3852276"/>
            <a:ext cx="1868801" cy="55374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t>無効値の設定時に編集完了ができないように改修</a:t>
            </a:r>
          </a:p>
        </p:txBody>
      </p:sp>
      <p:sp>
        <p:nvSpPr>
          <p:cNvPr id="38" name="正方形/長方形 37">
            <a:extLst>
              <a:ext uri="{FF2B5EF4-FFF2-40B4-BE49-F238E27FC236}">
                <a16:creationId xmlns:a16="http://schemas.microsoft.com/office/drawing/2014/main" id="{018B60E9-194D-E294-F154-E662636F2C25}"/>
              </a:ext>
            </a:extLst>
          </p:cNvPr>
          <p:cNvSpPr/>
          <p:nvPr/>
        </p:nvSpPr>
        <p:spPr>
          <a:xfrm>
            <a:off x="10089729" y="5074923"/>
            <a:ext cx="1868801" cy="55374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t>マップ上から</a:t>
            </a:r>
            <a:endParaRPr kumimoji="1" lang="en-US" altLang="ja-JP" sz="1100" b="1" dirty="0"/>
          </a:p>
          <a:p>
            <a:pPr algn="ctr"/>
            <a:r>
              <a:rPr kumimoji="1" lang="ja-JP" altLang="en-US" sz="1100" b="1" dirty="0"/>
              <a:t>「描画の完了」を削除</a:t>
            </a:r>
          </a:p>
        </p:txBody>
      </p:sp>
      <p:sp>
        <p:nvSpPr>
          <p:cNvPr id="3" name="矢印: 右 2">
            <a:extLst>
              <a:ext uri="{FF2B5EF4-FFF2-40B4-BE49-F238E27FC236}">
                <a16:creationId xmlns:a16="http://schemas.microsoft.com/office/drawing/2014/main" id="{CBA258F1-840A-59CB-1F06-87C7C9704963}"/>
              </a:ext>
            </a:extLst>
          </p:cNvPr>
          <p:cNvSpPr/>
          <p:nvPr/>
        </p:nvSpPr>
        <p:spPr>
          <a:xfrm>
            <a:off x="7425929" y="4476273"/>
            <a:ext cx="377348" cy="86312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5188691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A8A0DC60-CB39-0F4C-B7BB-D68C7BF77B62}"/>
              </a:ext>
            </a:extLst>
          </p:cNvPr>
          <p:cNvSpPr>
            <a:spLocks noGrp="1"/>
          </p:cNvSpPr>
          <p:nvPr>
            <p:ph type="body" sz="quarter" idx="31"/>
          </p:nvPr>
        </p:nvSpPr>
        <p:spPr/>
        <p:txBody>
          <a:bodyPr/>
          <a:lstStyle/>
          <a:p>
            <a:r>
              <a:rPr kumimoji="1" lang="en-US" altLang="ja-JP" sz="2000" dirty="0"/>
              <a:t>EOF</a:t>
            </a:r>
            <a:endParaRPr kumimoji="1" lang="ja-JP" altLang="en-US" sz="2000"/>
          </a:p>
        </p:txBody>
      </p:sp>
    </p:spTree>
    <p:extLst>
      <p:ext uri="{BB962C8B-B14F-4D97-AF65-F5344CB8AC3E}">
        <p14:creationId xmlns:p14="http://schemas.microsoft.com/office/powerpoint/2010/main" val="3347866703"/>
      </p:ext>
    </p:extLst>
  </p:cSld>
  <p:clrMapOvr>
    <a:masterClrMapping/>
  </p:clrMapOvr>
</p:sld>
</file>

<file path=ppt/theme/theme1.xml><?xml version="1.0" encoding="utf-8"?>
<a:theme xmlns:a="http://schemas.openxmlformats.org/drawingml/2006/main" name="表紙">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インデックス">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コンテンツ扉">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説明ページ">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288394CA23402B409981E2E75D0C0376" ma:contentTypeVersion="7" ma:contentTypeDescription="新しいドキュメントを作成します。" ma:contentTypeScope="" ma:versionID="478387fcd5d32e7abd5ae6fa40c7a4a3">
  <xsd:schema xmlns:xsd="http://www.w3.org/2001/XMLSchema" xmlns:xs="http://www.w3.org/2001/XMLSchema" xmlns:p="http://schemas.microsoft.com/office/2006/metadata/properties" xmlns:ns3="a9389fa2-add8-4853-8b42-44b440df2f1e" xmlns:ns4="cbb0b6e0-80bc-41b7-8336-0b8443e8d384" targetNamespace="http://schemas.microsoft.com/office/2006/metadata/properties" ma:root="true" ma:fieldsID="6bfbbaa74efca2bf1f67cd2f8c74c9c8" ns3:_="" ns4:_="">
    <xsd:import namespace="a9389fa2-add8-4853-8b42-44b440df2f1e"/>
    <xsd:import namespace="cbb0b6e0-80bc-41b7-8336-0b8443e8d384"/>
    <xsd:element name="properties">
      <xsd:complexType>
        <xsd:sequence>
          <xsd:element name="documentManagement">
            <xsd:complexType>
              <xsd:all>
                <xsd:element ref="ns3:MediaServiceMetadata" minOccurs="0"/>
                <xsd:element ref="ns3:MediaServiceFastMetadata" minOccurs="0"/>
                <xsd:element ref="ns3:_activity" minOccurs="0"/>
                <xsd:element ref="ns4:SharedWithUsers" minOccurs="0"/>
                <xsd:element ref="ns4:SharedWithDetails" minOccurs="0"/>
                <xsd:element ref="ns4:SharingHintHash"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389fa2-add8-4853-8b42-44b440df2f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0" nillable="true" ma:displayName="_activity" ma:hidden="true" ma:internalName="_activity">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bb0b6e0-80bc-41b7-8336-0b8443e8d384" elementFormDefault="qualified">
    <xsd:import namespace="http://schemas.microsoft.com/office/2006/documentManagement/types"/>
    <xsd:import namespace="http://schemas.microsoft.com/office/infopath/2007/PartnerControls"/>
    <xsd:element name="SharedWithUsers" ma:index="11"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共有相手の詳細情報" ma:internalName="SharedWithDetails" ma:readOnly="true">
      <xsd:simpleType>
        <xsd:restriction base="dms:Note">
          <xsd:maxLength value="255"/>
        </xsd:restriction>
      </xsd:simpleType>
    </xsd:element>
    <xsd:element name="SharingHintHash" ma:index="13" nillable="true" ma:displayName="共有のヒントのハッシュ"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a9389fa2-add8-4853-8b42-44b440df2f1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6B30520-D278-4788-82ED-FBCEF90C2A4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389fa2-add8-4853-8b42-44b440df2f1e"/>
    <ds:schemaRef ds:uri="cbb0b6e0-80bc-41b7-8336-0b8443e8d38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21EF08D-F8DA-4975-B7B2-B9EB78E5EC19}">
  <ds:schemaRefs>
    <ds:schemaRef ds:uri="http://schemas.microsoft.com/office/2006/documentManagement/types"/>
    <ds:schemaRef ds:uri="http://www.w3.org/XML/1998/namespace"/>
    <ds:schemaRef ds:uri="cbb0b6e0-80bc-41b7-8336-0b8443e8d384"/>
    <ds:schemaRef ds:uri="http://schemas.microsoft.com/office/infopath/2007/PartnerControls"/>
    <ds:schemaRef ds:uri="a9389fa2-add8-4853-8b42-44b440df2f1e"/>
    <ds:schemaRef ds:uri="http://purl.org/dc/elements/1.1/"/>
    <ds:schemaRef ds:uri="http://purl.org/dc/dcmitype/"/>
    <ds:schemaRef ds:uri="http://schemas.openxmlformats.org/package/2006/metadata/core-properties"/>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6F20F481-E198-416A-84A7-0B1B2644A2E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40898</TotalTime>
  <Words>1127</Words>
  <Application>Microsoft Office PowerPoint</Application>
  <PresentationFormat>ワイド画面</PresentationFormat>
  <Paragraphs>114</Paragraphs>
  <Slides>9</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4</vt:i4>
      </vt:variant>
      <vt:variant>
        <vt:lpstr>スライド タイトル</vt:lpstr>
      </vt:variant>
      <vt:variant>
        <vt:i4>9</vt:i4>
      </vt:variant>
    </vt:vector>
  </HeadingPairs>
  <TitlesOfParts>
    <vt:vector size="20" baseType="lpstr">
      <vt:lpstr>Meiryo UI</vt:lpstr>
      <vt:lpstr>小塚ゴシック Pr6N B</vt:lpstr>
      <vt:lpstr>游ゴシック</vt:lpstr>
      <vt:lpstr>游ゴシック Light</vt:lpstr>
      <vt:lpstr>游ゴシック Medium</vt:lpstr>
      <vt:lpstr>Arial</vt:lpstr>
      <vt:lpstr>Lucida Sans Unicode</vt:lpstr>
      <vt:lpstr>表紙</vt:lpstr>
      <vt:lpstr>インデックス</vt:lpstr>
      <vt:lpstr>コンテンツ扉</vt:lpstr>
      <vt:lpstr>説明ページ</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石上 学</dc:creator>
  <cp:lastModifiedBy>田中 祐輔</cp:lastModifiedBy>
  <cp:revision>666</cp:revision>
  <dcterms:created xsi:type="dcterms:W3CDTF">2021-03-26T09:54:52Z</dcterms:created>
  <dcterms:modified xsi:type="dcterms:W3CDTF">2026-06-25T23:57:51Z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0x010100288394CA23402B409981E2E75D0C0376</vt:lpwstr>
  </property>
</Properties>
</file>